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90" r:id="rId3"/>
    <p:sldId id="287" r:id="rId4"/>
    <p:sldId id="288" r:id="rId5"/>
    <p:sldId id="276" r:id="rId6"/>
    <p:sldId id="286" r:id="rId7"/>
    <p:sldId id="291" r:id="rId8"/>
    <p:sldId id="277" r:id="rId9"/>
    <p:sldId id="281" r:id="rId10"/>
    <p:sldId id="282" r:id="rId11"/>
    <p:sldId id="283" r:id="rId12"/>
    <p:sldId id="289" r:id="rId13"/>
    <p:sldId id="280" r:id="rId14"/>
    <p:sldId id="295" r:id="rId15"/>
    <p:sldId id="279" r:id="rId16"/>
    <p:sldId id="273" r:id="rId17"/>
    <p:sldId id="292" r:id="rId18"/>
    <p:sldId id="278" r:id="rId19"/>
    <p:sldId id="294" r:id="rId20"/>
    <p:sldId id="275" r:id="rId21"/>
    <p:sldId id="296" r:id="rId22"/>
    <p:sldId id="297" r:id="rId23"/>
    <p:sldId id="298" r:id="rId24"/>
    <p:sldId id="299" r:id="rId25"/>
    <p:sldId id="300" r:id="rId26"/>
    <p:sldId id="27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4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3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8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6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88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0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1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40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3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AB6D8-DF93-40B1-BF71-458BF4BECBC5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F8FCA-009E-45D1-96A4-8F7D8502AC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9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889" y="1896177"/>
            <a:ext cx="4537498" cy="314746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Влияние на </a:t>
            </a:r>
            <a:r>
              <a:rPr lang="bg-BG" sz="3200" b="1" dirty="0" smtClean="0">
                <a:solidFill>
                  <a:schemeClr val="accent5">
                    <a:lumMod val="75000"/>
                  </a:schemeClr>
                </a:solidFill>
              </a:rPr>
              <a:t>климатичните промени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върху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селското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стопанство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в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България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смекчаване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и адаптация</a:t>
            </a:r>
            <a:endParaRPr lang="en-US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710249-E0F7-45BC-9E19-DD0D22546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68" y="150265"/>
            <a:ext cx="3320248" cy="1167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4900" y="5165328"/>
            <a:ext cx="46237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АЛАН ТОДИ, ИПУРИ</a:t>
            </a:r>
            <a:endParaRPr lang="bg-BG" b="1" dirty="0" smtClean="0"/>
          </a:p>
          <a:p>
            <a:r>
              <a:rPr lang="en-US" b="1" dirty="0" smtClean="0"/>
              <a:t>II-</a:t>
            </a:r>
            <a:r>
              <a:rPr lang="bg-BG" b="1" dirty="0" smtClean="0"/>
              <a:t>ри </a:t>
            </a:r>
            <a:r>
              <a:rPr lang="bg-BG" b="1" dirty="0" err="1"/>
              <a:t>уебинар</a:t>
            </a:r>
            <a:r>
              <a:rPr lang="bg-BG" b="1" dirty="0"/>
              <a:t> по проект “Активни фермери за АКИК”, </a:t>
            </a:r>
            <a:endParaRPr lang="bg-BG" b="1" dirty="0" smtClean="0"/>
          </a:p>
          <a:p>
            <a:r>
              <a:rPr lang="bg-BG" b="1" dirty="0" smtClean="0"/>
              <a:t>Тракийски Университет – Стара Загора</a:t>
            </a:r>
            <a:endParaRPr lang="bg-BG" b="1" dirty="0"/>
          </a:p>
          <a:p>
            <a:r>
              <a:rPr lang="bg-BG" b="1" dirty="0" smtClean="0"/>
              <a:t>16.04.2021 </a:t>
            </a:r>
            <a:r>
              <a:rPr lang="bg-BG" b="1" dirty="0"/>
              <a:t>г.</a:t>
            </a:r>
            <a:endParaRPr lang="en-US" b="1" dirty="0"/>
          </a:p>
        </p:txBody>
      </p:sp>
      <p:pic>
        <p:nvPicPr>
          <p:cNvPr id="1027" name="Picture 3" descr="D:\DELL INFO\Documents\IPURI\WEB site\Logo\IESDI - Blue and Green - Vertic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8971" y="308758"/>
            <a:ext cx="1793175" cy="9262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502732" y="1128157"/>
            <a:ext cx="308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</a:rPr>
              <a:t>INSTITUTE FOR ENTREPRENEURSHIP, SUSTAINABLE DEVELOPMENT AND INNOVATION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659" y="1896177"/>
            <a:ext cx="6748145" cy="486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61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99033" cy="998486"/>
          </a:xfrm>
        </p:spPr>
        <p:txBody>
          <a:bodyPr>
            <a:normAutofit/>
          </a:bodyPr>
          <a:lstStyle/>
          <a:p>
            <a:pPr algn="ctr"/>
            <a:r>
              <a:rPr lang="bg-BG" sz="3600" b="1" dirty="0" smtClean="0">
                <a:solidFill>
                  <a:schemeClr val="accent5">
                    <a:lumMod val="75000"/>
                  </a:schemeClr>
                </a:solidFill>
              </a:rPr>
              <a:t>Кои са елементите на климатичните промени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7129" y="1363611"/>
            <a:ext cx="10515600" cy="50323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err="1" smtClean="0"/>
              <a:t>Повишаване</a:t>
            </a:r>
            <a:r>
              <a:rPr lang="ru-RU" dirty="0" smtClean="0"/>
              <a:t> на </a:t>
            </a:r>
            <a:r>
              <a:rPr lang="ru-RU" dirty="0" err="1" smtClean="0"/>
              <a:t>температурата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по-екстремни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... </a:t>
            </a:r>
            <a:r>
              <a:rPr lang="ru-RU" dirty="0" err="1"/>
              <a:t>топлинни</a:t>
            </a:r>
            <a:r>
              <a:rPr lang="ru-RU" dirty="0"/>
              <a:t> </a:t>
            </a:r>
            <a:r>
              <a:rPr lang="ru-RU" dirty="0" err="1" smtClean="0"/>
              <a:t>вълни</a:t>
            </a:r>
            <a:endParaRPr lang="ru-RU" dirty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err="1"/>
              <a:t>П</a:t>
            </a:r>
            <a:r>
              <a:rPr lang="ru-RU" dirty="0" err="1" smtClean="0"/>
              <a:t>о-малко</a:t>
            </a:r>
            <a:r>
              <a:rPr lang="ru-RU" dirty="0" smtClean="0"/>
              <a:t> </a:t>
            </a:r>
            <a:r>
              <a:rPr lang="ru-RU" dirty="0" err="1"/>
              <a:t>валежи</a:t>
            </a:r>
            <a:r>
              <a:rPr lang="ru-RU" dirty="0"/>
              <a:t> и </a:t>
            </a:r>
            <a:r>
              <a:rPr lang="ru-RU" dirty="0" err="1"/>
              <a:t>по-интензивни</a:t>
            </a:r>
            <a:r>
              <a:rPr lang="ru-RU" dirty="0"/>
              <a:t> </a:t>
            </a:r>
            <a:r>
              <a:rPr lang="ru-RU" dirty="0" err="1"/>
              <a:t>засушавания</a:t>
            </a:r>
            <a:r>
              <a:rPr lang="ru-RU" dirty="0"/>
              <a:t> ... </a:t>
            </a:r>
            <a:r>
              <a:rPr lang="ru-RU" dirty="0" err="1"/>
              <a:t>намаляващи</a:t>
            </a:r>
            <a:r>
              <a:rPr lang="ru-RU" dirty="0"/>
              <a:t> </a:t>
            </a:r>
            <a:r>
              <a:rPr lang="ru-RU" dirty="0" err="1" smtClean="0"/>
              <a:t>водоснабдявания</a:t>
            </a:r>
            <a:endParaRPr lang="ru-RU" dirty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err="1" smtClean="0"/>
              <a:t>По-екстремни</a:t>
            </a:r>
            <a:r>
              <a:rPr lang="ru-RU" dirty="0" smtClean="0"/>
              <a:t> </a:t>
            </a:r>
            <a:r>
              <a:rPr lang="ru-RU" dirty="0" err="1"/>
              <a:t>дъждовни</a:t>
            </a:r>
            <a:r>
              <a:rPr lang="ru-RU" dirty="0"/>
              <a:t> бури ... наводнения, </a:t>
            </a:r>
            <a:r>
              <a:rPr lang="ru-RU" dirty="0" err="1" smtClean="0"/>
              <a:t>ерозия</a:t>
            </a:r>
            <a:endParaRPr lang="ru-RU" dirty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err="1" smtClean="0"/>
              <a:t>Затопляне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океаните</a:t>
            </a:r>
            <a:r>
              <a:rPr lang="ru-RU" dirty="0"/>
              <a:t> и </a:t>
            </a:r>
            <a:r>
              <a:rPr lang="ru-RU" dirty="0" err="1"/>
              <a:t>покачване</a:t>
            </a:r>
            <a:r>
              <a:rPr lang="ru-RU" dirty="0"/>
              <a:t> на </a:t>
            </a:r>
            <a:r>
              <a:rPr lang="ru-RU" dirty="0" err="1"/>
              <a:t>морското</a:t>
            </a:r>
            <a:r>
              <a:rPr lang="ru-RU" dirty="0"/>
              <a:t> </a:t>
            </a:r>
            <a:r>
              <a:rPr lang="ru-RU" dirty="0" err="1"/>
              <a:t>равнище</a:t>
            </a:r>
            <a:r>
              <a:rPr lang="ru-RU" dirty="0"/>
              <a:t> ... </a:t>
            </a:r>
            <a:r>
              <a:rPr lang="ru-RU" dirty="0" err="1"/>
              <a:t>влияещо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моделите</a:t>
            </a:r>
            <a:r>
              <a:rPr lang="ru-RU" dirty="0"/>
              <a:t> на </a:t>
            </a:r>
            <a:r>
              <a:rPr lang="ru-RU" dirty="0" err="1"/>
              <a:t>времетоПовишени</a:t>
            </a:r>
            <a:r>
              <a:rPr lang="ru-RU" dirty="0"/>
              <a:t> огнища на </a:t>
            </a:r>
            <a:r>
              <a:rPr lang="ru-RU" dirty="0" err="1"/>
              <a:t>насекоми</a:t>
            </a:r>
            <a:r>
              <a:rPr lang="ru-RU" dirty="0"/>
              <a:t> и </a:t>
            </a:r>
            <a:r>
              <a:rPr lang="ru-RU" dirty="0" err="1"/>
              <a:t>болести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209449"/>
            <a:ext cx="10299033" cy="26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6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3062287"/>
            <a:ext cx="6181725" cy="7334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Промяна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средната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годишна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температура на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повърхността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от 1960-1990 до 2070-2100 ...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</a:rPr>
              <a:t>Симулация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3615" y="1690688"/>
            <a:ext cx="9484385" cy="573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3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Промяна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в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средните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валежи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от 2000 до 2050 г.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412" y="1524000"/>
            <a:ext cx="10057176" cy="51265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41019" y="60041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111111"/>
                </a:solidFill>
                <a:latin typeface="Roboto" panose="02000000000000000000" pitchFamily="2" charset="0"/>
              </a:rPr>
              <a:t>Change in average annual precipitation (mm), 2000-2050, A1B IPCC </a:t>
            </a:r>
            <a:r>
              <a:rPr lang="en-US" dirty="0" smtClean="0">
                <a:solidFill>
                  <a:srgbClr val="111111"/>
                </a:solidFill>
                <a:latin typeface="Roboto" panose="02000000000000000000" pitchFamily="2" charset="0"/>
              </a:rPr>
              <a:t>scenario simulation</a:t>
            </a:r>
            <a:endParaRPr lang="en-US" b="0" i="0" dirty="0">
              <a:solidFill>
                <a:srgbClr val="111111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318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34964" cy="90949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Въздействие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климатичните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промени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върху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5">
                    <a:lumMod val="75000"/>
                  </a:schemeClr>
                </a:solidFill>
              </a:rPr>
              <a:t>културите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4618"/>
            <a:ext cx="10515600" cy="53860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lvl="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Промени</a:t>
            </a:r>
            <a:r>
              <a:rPr lang="ru-RU" b="1" dirty="0" smtClean="0"/>
              <a:t> </a:t>
            </a:r>
            <a:r>
              <a:rPr lang="ru-RU" b="1" dirty="0"/>
              <a:t>в </a:t>
            </a:r>
            <a:r>
              <a:rPr lang="ru-RU" b="1" dirty="0" err="1"/>
              <a:t>продължителността</a:t>
            </a:r>
            <a:r>
              <a:rPr lang="ru-RU" b="1" dirty="0"/>
              <a:t> на </a:t>
            </a:r>
            <a:r>
              <a:rPr lang="ru-RU" b="1" dirty="0" err="1"/>
              <a:t>вегетационния</a:t>
            </a:r>
            <a:r>
              <a:rPr lang="ru-RU" b="1" dirty="0"/>
              <a:t> </a:t>
            </a:r>
            <a:r>
              <a:rPr lang="ru-RU" b="1" dirty="0" smtClean="0"/>
              <a:t>период</a:t>
            </a:r>
          </a:p>
          <a:p>
            <a:pPr lvl="0">
              <a:buFontTx/>
              <a:buChar char="-"/>
            </a:pPr>
            <a:r>
              <a:rPr lang="ru-RU" dirty="0" err="1" smtClean="0"/>
              <a:t>Въз</a:t>
            </a:r>
            <a:r>
              <a:rPr lang="ru-RU" dirty="0" smtClean="0"/>
              <a:t> </a:t>
            </a:r>
            <a:r>
              <a:rPr lang="ru-RU" dirty="0"/>
              <a:t>основа на </a:t>
            </a:r>
            <a:r>
              <a:rPr lang="ru-RU" dirty="0" err="1"/>
              <a:t>температурата</a:t>
            </a:r>
            <a:r>
              <a:rPr lang="ru-RU" dirty="0"/>
              <a:t> на </a:t>
            </a:r>
            <a:r>
              <a:rPr lang="ru-RU" dirty="0" err="1"/>
              <a:t>въздуха</a:t>
            </a:r>
            <a:r>
              <a:rPr lang="ru-RU" dirty="0"/>
              <a:t> ... </a:t>
            </a:r>
            <a:r>
              <a:rPr lang="ru-RU" dirty="0" err="1"/>
              <a:t>по-ранна</a:t>
            </a:r>
            <a:r>
              <a:rPr lang="ru-RU" dirty="0"/>
              <a:t> пролет ... </a:t>
            </a:r>
            <a:r>
              <a:rPr lang="ru-RU" dirty="0" err="1"/>
              <a:t>по-късна</a:t>
            </a:r>
            <a:r>
              <a:rPr lang="ru-RU" dirty="0"/>
              <a:t> </a:t>
            </a:r>
            <a:r>
              <a:rPr lang="ru-RU" dirty="0" err="1" smtClean="0"/>
              <a:t>есен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ru-RU" dirty="0"/>
              <a:t>За </a:t>
            </a:r>
            <a:r>
              <a:rPr lang="ru-RU" dirty="0" err="1"/>
              <a:t>термофилни</a:t>
            </a:r>
            <a:r>
              <a:rPr lang="ru-RU" dirty="0"/>
              <a:t> </a:t>
            </a:r>
            <a:r>
              <a:rPr lang="ru-RU" dirty="0" err="1"/>
              <a:t>култури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</a:t>
            </a:r>
            <a:r>
              <a:rPr lang="ru-RU" dirty="0" err="1"/>
              <a:t>по-оптимално</a:t>
            </a:r>
            <a:r>
              <a:rPr lang="ru-RU" dirty="0"/>
              <a:t> </a:t>
            </a:r>
            <a:r>
              <a:rPr lang="ru-RU" dirty="0" err="1" smtClean="0"/>
              <a:t>време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ru-RU" dirty="0" err="1" smtClean="0"/>
              <a:t>Реколта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царевица</a:t>
            </a:r>
            <a:r>
              <a:rPr lang="ru-RU" dirty="0"/>
              <a:t> </a:t>
            </a:r>
            <a:r>
              <a:rPr lang="ru-RU" dirty="0" err="1"/>
              <a:t>по-рано</a:t>
            </a:r>
            <a:r>
              <a:rPr lang="ru-RU" dirty="0"/>
              <a:t> ... </a:t>
            </a:r>
            <a:r>
              <a:rPr lang="ru-RU" dirty="0" err="1"/>
              <a:t>през</a:t>
            </a:r>
            <a:r>
              <a:rPr lang="ru-RU" dirty="0"/>
              <a:t> август до 2050 г</a:t>
            </a:r>
            <a:r>
              <a:rPr lang="ru-RU" dirty="0" smtClean="0"/>
              <a:t>.</a:t>
            </a:r>
          </a:p>
          <a:p>
            <a:pPr lvl="0">
              <a:buFontTx/>
              <a:buChar char="-"/>
            </a:pPr>
            <a:r>
              <a:rPr lang="ru-RU" dirty="0" err="1" smtClean="0"/>
              <a:t>Реколта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зимна</a:t>
            </a:r>
            <a:r>
              <a:rPr lang="ru-RU" dirty="0"/>
              <a:t> пшеница </a:t>
            </a:r>
            <a:r>
              <a:rPr lang="ru-RU" dirty="0" err="1"/>
              <a:t>по-рано</a:t>
            </a:r>
            <a:r>
              <a:rPr lang="ru-RU" dirty="0"/>
              <a:t> ... с 1-2 </a:t>
            </a:r>
            <a:r>
              <a:rPr lang="ru-RU" dirty="0" err="1"/>
              <a:t>седмици</a:t>
            </a:r>
            <a:r>
              <a:rPr lang="ru-RU" dirty="0"/>
              <a:t> до 2050 г</a:t>
            </a:r>
            <a:r>
              <a:rPr lang="ru-RU" dirty="0" smtClean="0"/>
              <a:t>.</a:t>
            </a:r>
          </a:p>
          <a:p>
            <a:pPr lvl="0">
              <a:buFontTx/>
              <a:buChar char="-"/>
            </a:pPr>
            <a:r>
              <a:rPr lang="ru-RU" dirty="0" err="1"/>
              <a:t>Позволява</a:t>
            </a:r>
            <a:r>
              <a:rPr lang="ru-RU" dirty="0"/>
              <a:t> нови </a:t>
            </a:r>
            <a:r>
              <a:rPr lang="ru-RU" dirty="0" err="1"/>
              <a:t>култури</a:t>
            </a:r>
            <a:r>
              <a:rPr lang="ru-RU" dirty="0"/>
              <a:t> ... </a:t>
            </a:r>
            <a:r>
              <a:rPr lang="ru-RU" dirty="0" err="1"/>
              <a:t>второ</a:t>
            </a:r>
            <a:r>
              <a:rPr lang="ru-RU" dirty="0"/>
              <a:t> </a:t>
            </a:r>
            <a:r>
              <a:rPr lang="ru-RU" dirty="0" err="1" smtClean="0"/>
              <a:t>реколта</a:t>
            </a:r>
            <a:endParaRPr lang="ru-RU" dirty="0" smtClean="0"/>
          </a:p>
          <a:p>
            <a:pPr lvl="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Агрофенология</a:t>
            </a:r>
            <a:r>
              <a:rPr lang="ru-RU" b="1" dirty="0" smtClean="0"/>
              <a:t> </a:t>
            </a:r>
            <a:r>
              <a:rPr lang="ru-RU" b="1" dirty="0"/>
              <a:t>... </a:t>
            </a:r>
            <a:r>
              <a:rPr lang="ru-RU" b="1" dirty="0" err="1"/>
              <a:t>промени</a:t>
            </a:r>
            <a:r>
              <a:rPr lang="ru-RU" b="1" dirty="0"/>
              <a:t> </a:t>
            </a:r>
            <a:r>
              <a:rPr lang="ru-RU" b="1" dirty="0" err="1"/>
              <a:t>във</a:t>
            </a:r>
            <a:r>
              <a:rPr lang="ru-RU" b="1" dirty="0"/>
              <a:t> </a:t>
            </a:r>
            <a:r>
              <a:rPr lang="ru-RU" b="1" dirty="0" err="1"/>
              <a:t>времето</a:t>
            </a:r>
            <a:r>
              <a:rPr lang="ru-RU" b="1" dirty="0"/>
              <a:t> на </a:t>
            </a:r>
            <a:r>
              <a:rPr lang="ru-RU" b="1" dirty="0" err="1"/>
              <a:t>фенологичните</a:t>
            </a:r>
            <a:r>
              <a:rPr lang="ru-RU" b="1" dirty="0"/>
              <a:t> </a:t>
            </a:r>
            <a:r>
              <a:rPr lang="ru-RU" b="1" dirty="0" err="1" smtClean="0"/>
              <a:t>фази</a:t>
            </a:r>
            <a:endParaRPr lang="ru-RU" b="1" dirty="0" smtClean="0"/>
          </a:p>
          <a:p>
            <a:pPr lvl="0">
              <a:buFontTx/>
              <a:buChar char="-"/>
            </a:pPr>
            <a:r>
              <a:rPr lang="ru-RU" dirty="0" err="1" smtClean="0"/>
              <a:t>Плодовете</a:t>
            </a:r>
            <a:r>
              <a:rPr lang="ru-RU" dirty="0" smtClean="0"/>
              <a:t> </a:t>
            </a:r>
            <a:r>
              <a:rPr lang="ru-RU" dirty="0" err="1"/>
              <a:t>цъфтят</a:t>
            </a:r>
            <a:r>
              <a:rPr lang="ru-RU" dirty="0"/>
              <a:t> и </a:t>
            </a:r>
            <a:r>
              <a:rPr lang="ru-RU" dirty="0" err="1"/>
              <a:t>узряват</a:t>
            </a:r>
            <a:r>
              <a:rPr lang="ru-RU" dirty="0"/>
              <a:t> </a:t>
            </a:r>
            <a:r>
              <a:rPr lang="ru-RU" dirty="0" err="1" smtClean="0"/>
              <a:t>по-рано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ru-RU" dirty="0" err="1" smtClean="0"/>
              <a:t>По-дълъг</a:t>
            </a:r>
            <a:r>
              <a:rPr lang="ru-RU" dirty="0" smtClean="0"/>
              <a:t> </a:t>
            </a:r>
            <a:r>
              <a:rPr lang="ru-RU" dirty="0" err="1"/>
              <a:t>вегетационен</a:t>
            </a:r>
            <a:r>
              <a:rPr lang="ru-RU" dirty="0"/>
              <a:t> период за </a:t>
            </a:r>
            <a:r>
              <a:rPr lang="ru-RU" dirty="0" err="1"/>
              <a:t>лозя</a:t>
            </a:r>
            <a:r>
              <a:rPr lang="ru-RU" dirty="0"/>
              <a:t> /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 smtClean="0"/>
              <a:t>култури</a:t>
            </a:r>
            <a:endParaRPr lang="ru-RU" dirty="0" smtClean="0"/>
          </a:p>
          <a:p>
            <a:pPr lvl="0">
              <a:buFontTx/>
              <a:buChar char="-"/>
            </a:pPr>
            <a:r>
              <a:rPr lang="ru-RU" dirty="0" smtClean="0"/>
              <a:t>За </a:t>
            </a:r>
            <a:r>
              <a:rPr lang="ru-RU" dirty="0" err="1"/>
              <a:t>зърнените</a:t>
            </a:r>
            <a:r>
              <a:rPr lang="ru-RU" dirty="0"/>
              <a:t> </a:t>
            </a:r>
            <a:r>
              <a:rPr lang="ru-RU" dirty="0" err="1"/>
              <a:t>култури</a:t>
            </a:r>
            <a:r>
              <a:rPr lang="ru-RU" dirty="0"/>
              <a:t> </a:t>
            </a:r>
            <a:r>
              <a:rPr lang="ru-RU" dirty="0" err="1"/>
              <a:t>намаленото</a:t>
            </a:r>
            <a:r>
              <a:rPr lang="ru-RU" dirty="0"/>
              <a:t> </a:t>
            </a:r>
            <a:r>
              <a:rPr lang="ru-RU" dirty="0" err="1"/>
              <a:t>цъфтеж</a:t>
            </a:r>
            <a:r>
              <a:rPr lang="ru-RU" dirty="0"/>
              <a:t> до </a:t>
            </a:r>
            <a:r>
              <a:rPr lang="ru-RU" dirty="0" err="1"/>
              <a:t>времето</a:t>
            </a:r>
            <a:r>
              <a:rPr lang="ru-RU" dirty="0"/>
              <a:t> на </a:t>
            </a:r>
            <a:r>
              <a:rPr lang="ru-RU" dirty="0" err="1"/>
              <a:t>узряване</a:t>
            </a:r>
            <a:r>
              <a:rPr lang="ru-RU" dirty="0"/>
              <a:t>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времето</a:t>
            </a:r>
            <a:r>
              <a:rPr lang="ru-RU" dirty="0"/>
              <a:t> за </a:t>
            </a:r>
            <a:r>
              <a:rPr lang="ru-RU" dirty="0" err="1"/>
              <a:t>пълнене</a:t>
            </a:r>
            <a:r>
              <a:rPr lang="ru-RU" dirty="0"/>
              <a:t> на </a:t>
            </a:r>
            <a:r>
              <a:rPr lang="ru-RU" dirty="0" err="1" smtClean="0"/>
              <a:t>зърното</a:t>
            </a:r>
            <a:endParaRPr lang="ru-RU" dirty="0" smtClean="0"/>
          </a:p>
          <a:p>
            <a:pPr lvl="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Добивът</a:t>
            </a:r>
            <a:r>
              <a:rPr lang="ru-RU" b="1" dirty="0" smtClean="0"/>
              <a:t> </a:t>
            </a:r>
            <a:r>
              <a:rPr lang="ru-RU" b="1" dirty="0"/>
              <a:t>на </a:t>
            </a:r>
            <a:r>
              <a:rPr lang="ru-RU" b="1" dirty="0" err="1"/>
              <a:t>култури</a:t>
            </a:r>
            <a:r>
              <a:rPr lang="ru-RU" b="1" dirty="0"/>
              <a:t> ... </a:t>
            </a:r>
            <a:r>
              <a:rPr lang="ru-RU" b="1" dirty="0" err="1"/>
              <a:t>въз</a:t>
            </a:r>
            <a:r>
              <a:rPr lang="ru-RU" b="1" dirty="0"/>
              <a:t> основа на </a:t>
            </a:r>
            <a:r>
              <a:rPr lang="ru-RU" b="1" dirty="0" err="1"/>
              <a:t>вегетационния</a:t>
            </a:r>
            <a:r>
              <a:rPr lang="ru-RU" b="1" dirty="0"/>
              <a:t> период и </a:t>
            </a:r>
            <a:r>
              <a:rPr lang="ru-RU" b="1" dirty="0" err="1"/>
              <a:t>растежа</a:t>
            </a:r>
            <a:r>
              <a:rPr lang="ru-RU" b="1" dirty="0"/>
              <a:t> на </a:t>
            </a:r>
            <a:r>
              <a:rPr lang="ru-RU" b="1" dirty="0" err="1" smtClean="0"/>
              <a:t>културите</a:t>
            </a:r>
            <a:endParaRPr lang="ru-RU" b="1" dirty="0" smtClean="0"/>
          </a:p>
          <a:p>
            <a:pPr marL="0" lvl="0" indent="0">
              <a:buNone/>
            </a:pPr>
            <a:r>
              <a:rPr lang="ru-RU" dirty="0" smtClean="0"/>
              <a:t>- </a:t>
            </a:r>
            <a:r>
              <a:rPr lang="ru-RU" dirty="0" err="1" smtClean="0"/>
              <a:t>Първоначално</a:t>
            </a:r>
            <a:r>
              <a:rPr lang="ru-RU" dirty="0" smtClean="0"/>
              <a:t> </a:t>
            </a:r>
            <a:r>
              <a:rPr lang="ru-RU" dirty="0"/>
              <a:t>вероятно </a:t>
            </a:r>
            <a:r>
              <a:rPr lang="ru-RU" dirty="0" err="1"/>
              <a:t>ще</a:t>
            </a:r>
            <a:r>
              <a:rPr lang="ru-RU" dirty="0"/>
              <a:t> се </a:t>
            </a:r>
            <a:r>
              <a:rPr lang="ru-RU" dirty="0" err="1" smtClean="0"/>
              <a:t>повиши</a:t>
            </a:r>
            <a:r>
              <a:rPr lang="ru-RU" dirty="0" smtClean="0"/>
              <a:t> </a:t>
            </a:r>
            <a:r>
              <a:rPr lang="ru-RU" dirty="0"/>
              <a:t>и след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 smtClean="0"/>
              <a:t>спадне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Балканите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географската</a:t>
            </a:r>
            <a:r>
              <a:rPr lang="ru-RU" dirty="0"/>
              <a:t> </a:t>
            </a:r>
            <a:r>
              <a:rPr lang="ru-RU" dirty="0" smtClean="0"/>
              <a:t>ширина</a:t>
            </a:r>
          </a:p>
          <a:p>
            <a:pPr marL="0" lvl="0" indent="0">
              <a:buNone/>
            </a:pPr>
            <a:r>
              <a:rPr lang="ru-RU" dirty="0" smtClean="0"/>
              <a:t>- В </a:t>
            </a:r>
            <a:r>
              <a:rPr lang="ru-RU" dirty="0" err="1"/>
              <a:t>по-ниските</a:t>
            </a:r>
            <a:r>
              <a:rPr lang="ru-RU" dirty="0"/>
              <a:t> </a:t>
            </a:r>
            <a:r>
              <a:rPr lang="ru-RU" dirty="0" err="1"/>
              <a:t>географски</a:t>
            </a:r>
            <a:r>
              <a:rPr lang="ru-RU" dirty="0"/>
              <a:t> </a:t>
            </a:r>
            <a:r>
              <a:rPr lang="ru-RU" dirty="0" err="1"/>
              <a:t>ширини</a:t>
            </a:r>
            <a:r>
              <a:rPr lang="ru-RU" dirty="0"/>
              <a:t> вече </a:t>
            </a:r>
            <a:r>
              <a:rPr lang="ru-RU" dirty="0" err="1" smtClean="0"/>
              <a:t>намалява</a:t>
            </a:r>
            <a:r>
              <a:rPr lang="ru-RU" dirty="0" smtClean="0"/>
              <a:t> </a:t>
            </a:r>
            <a:r>
              <a:rPr lang="ru-RU" dirty="0"/>
              <a:t>без адаптация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02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Влияние на климатичните промени върху културите -2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7074" y="1690688"/>
            <a:ext cx="8717852" cy="528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97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Влияние на климатичните промени върху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културите -3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795" y="2339181"/>
            <a:ext cx="11112114" cy="39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90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b="1" dirty="0">
                <a:solidFill>
                  <a:schemeClr val="accent5">
                    <a:lumMod val="75000"/>
                  </a:schemeClr>
                </a:solidFill>
              </a:rPr>
              <a:t>Влияние на климатичните промени върху </a:t>
            </a:r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добитъка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71428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Животновъдството</a:t>
            </a:r>
            <a:r>
              <a:rPr lang="ru-RU" b="1" dirty="0" smtClean="0"/>
              <a:t> </a:t>
            </a:r>
            <a:r>
              <a:rPr lang="ru-RU" b="1" dirty="0" err="1"/>
              <a:t>ще</a:t>
            </a:r>
            <a:r>
              <a:rPr lang="ru-RU" b="1" dirty="0"/>
              <a:t> </a:t>
            </a:r>
            <a:r>
              <a:rPr lang="ru-RU" b="1" dirty="0" err="1"/>
              <a:t>бъде</a:t>
            </a:r>
            <a:r>
              <a:rPr lang="ru-RU" b="1" dirty="0"/>
              <a:t> неблагоприятно </a:t>
            </a:r>
            <a:r>
              <a:rPr lang="ru-RU" b="1" dirty="0" err="1"/>
              <a:t>повлияно</a:t>
            </a:r>
            <a:r>
              <a:rPr lang="ru-RU" b="1" dirty="0"/>
              <a:t> от </a:t>
            </a:r>
            <a:r>
              <a:rPr lang="ru-RU" b="1" dirty="0" err="1"/>
              <a:t>по-голям</a:t>
            </a:r>
            <a:r>
              <a:rPr lang="ru-RU" b="1" dirty="0"/>
              <a:t> </a:t>
            </a:r>
            <a:r>
              <a:rPr lang="ru-RU" b="1" dirty="0" err="1"/>
              <a:t>топлинен</a:t>
            </a:r>
            <a:r>
              <a:rPr lang="ru-RU" b="1" dirty="0"/>
              <a:t> </a:t>
            </a:r>
            <a:r>
              <a:rPr lang="ru-RU" b="1" dirty="0" err="1" smtClean="0"/>
              <a:t>стрес</a:t>
            </a:r>
            <a:endParaRPr lang="ru-RU" b="1" dirty="0" smtClean="0"/>
          </a:p>
          <a:p>
            <a:pPr lvl="0"/>
            <a:r>
              <a:rPr lang="ru-RU" dirty="0" err="1"/>
              <a:t>Отрицателно</a:t>
            </a:r>
            <a:r>
              <a:rPr lang="ru-RU" dirty="0"/>
              <a:t> </a:t>
            </a:r>
            <a:r>
              <a:rPr lang="ru-RU" dirty="0" err="1"/>
              <a:t>въздейства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репродукцията</a:t>
            </a:r>
            <a:r>
              <a:rPr lang="ru-RU" dirty="0"/>
              <a:t>, метаболизма, </a:t>
            </a:r>
            <a:r>
              <a:rPr lang="ru-RU" dirty="0" err="1" smtClean="0"/>
              <a:t>здравето</a:t>
            </a:r>
            <a:endParaRPr lang="ru-RU" dirty="0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Ресурсите</a:t>
            </a:r>
            <a:r>
              <a:rPr lang="ru-RU" b="1" dirty="0" smtClean="0"/>
              <a:t> </a:t>
            </a:r>
            <a:r>
              <a:rPr lang="ru-RU" b="1" dirty="0"/>
              <a:t>за фураж и </a:t>
            </a:r>
            <a:r>
              <a:rPr lang="ru-RU" b="1" dirty="0" err="1"/>
              <a:t>пасища</a:t>
            </a:r>
            <a:r>
              <a:rPr lang="ru-RU" b="1" dirty="0"/>
              <a:t> </a:t>
            </a:r>
            <a:r>
              <a:rPr lang="ru-RU" b="1" dirty="0" err="1"/>
              <a:t>ще</a:t>
            </a:r>
            <a:r>
              <a:rPr lang="ru-RU" b="1" dirty="0"/>
              <a:t> </a:t>
            </a:r>
            <a:r>
              <a:rPr lang="ru-RU" b="1" dirty="0" err="1"/>
              <a:t>бъдат</a:t>
            </a:r>
            <a:r>
              <a:rPr lang="ru-RU" b="1" dirty="0"/>
              <a:t> </a:t>
            </a:r>
            <a:r>
              <a:rPr lang="ru-RU" b="1" dirty="0" err="1" smtClean="0"/>
              <a:t>компрометирани</a:t>
            </a:r>
            <a:endParaRPr lang="ru-RU" b="1" dirty="0" smtClean="0"/>
          </a:p>
          <a:p>
            <a:pPr lvl="0"/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наличността</a:t>
            </a:r>
            <a:r>
              <a:rPr lang="ru-RU" dirty="0"/>
              <a:t> на </a:t>
            </a:r>
            <a:r>
              <a:rPr lang="ru-RU" dirty="0" err="1"/>
              <a:t>фуражни</a:t>
            </a:r>
            <a:r>
              <a:rPr lang="ru-RU" dirty="0"/>
              <a:t> и </a:t>
            </a:r>
            <a:r>
              <a:rPr lang="ru-RU" dirty="0" err="1"/>
              <a:t>пасищни</a:t>
            </a:r>
            <a:r>
              <a:rPr lang="ru-RU" dirty="0"/>
              <a:t> </a:t>
            </a:r>
            <a:r>
              <a:rPr lang="ru-RU" dirty="0" err="1" smtClean="0"/>
              <a:t>ресурси</a:t>
            </a:r>
            <a:endParaRPr lang="ru-RU" dirty="0" smtClean="0"/>
          </a:p>
          <a:p>
            <a:pPr lvl="0"/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/>
              <a:t>промени</a:t>
            </a:r>
            <a:r>
              <a:rPr lang="ru-RU" dirty="0"/>
              <a:t> </a:t>
            </a:r>
            <a:r>
              <a:rPr lang="ru-RU" dirty="0" err="1"/>
              <a:t>моделите</a:t>
            </a:r>
            <a:r>
              <a:rPr lang="ru-RU" dirty="0"/>
              <a:t> на </a:t>
            </a:r>
            <a:r>
              <a:rPr lang="ru-RU" dirty="0" err="1"/>
              <a:t>хранене</a:t>
            </a:r>
            <a:r>
              <a:rPr lang="ru-RU" dirty="0"/>
              <a:t> ... </a:t>
            </a:r>
            <a:r>
              <a:rPr lang="ru-RU" dirty="0" err="1"/>
              <a:t>изискващи</a:t>
            </a:r>
            <a:r>
              <a:rPr lang="ru-RU" dirty="0"/>
              <a:t> </a:t>
            </a:r>
            <a:r>
              <a:rPr lang="ru-RU" dirty="0" err="1"/>
              <a:t>по-големи</a:t>
            </a:r>
            <a:r>
              <a:rPr lang="ru-RU" dirty="0"/>
              <a:t> количества </a:t>
            </a:r>
            <a:r>
              <a:rPr lang="ru-RU" dirty="0" err="1" smtClean="0"/>
              <a:t>зърно</a:t>
            </a:r>
            <a:endParaRPr lang="ru-RU" dirty="0" smtClean="0"/>
          </a:p>
          <a:p>
            <a:pPr lvl="0"/>
            <a:r>
              <a:rPr lang="ru-RU" dirty="0" err="1" smtClean="0"/>
              <a:t>Увеличава</a:t>
            </a:r>
            <a:r>
              <a:rPr lang="ru-RU" dirty="0" smtClean="0"/>
              <a:t> </a:t>
            </a:r>
            <a:r>
              <a:rPr lang="ru-RU" dirty="0"/>
              <a:t>риска от </a:t>
            </a:r>
            <a:r>
              <a:rPr lang="ru-RU" dirty="0" err="1"/>
              <a:t>прекомерна</a:t>
            </a:r>
            <a:r>
              <a:rPr lang="ru-RU" dirty="0"/>
              <a:t> паша и </a:t>
            </a:r>
            <a:r>
              <a:rPr lang="ru-RU" dirty="0" err="1"/>
              <a:t>ерозия</a:t>
            </a:r>
            <a:r>
              <a:rPr lang="ru-RU" dirty="0"/>
              <a:t> на </a:t>
            </a:r>
            <a:r>
              <a:rPr lang="ru-RU" dirty="0" err="1"/>
              <a:t>пасищните</a:t>
            </a:r>
            <a:r>
              <a:rPr lang="ru-RU" dirty="0"/>
              <a:t> </a:t>
            </a:r>
            <a:r>
              <a:rPr lang="ru-RU" dirty="0" err="1" smtClean="0"/>
              <a:t>земи</a:t>
            </a:r>
            <a:endParaRPr lang="ru-RU" dirty="0" smtClean="0"/>
          </a:p>
          <a:p>
            <a:pPr lvl="0">
              <a:buFont typeface="Wingdings" panose="05000000000000000000" pitchFamily="2" charset="2"/>
              <a:buChar char="q"/>
            </a:pPr>
            <a:r>
              <a:rPr lang="ru-RU" b="1" dirty="0" smtClean="0"/>
              <a:t> </a:t>
            </a:r>
            <a:r>
              <a:rPr lang="ru-RU" b="1" dirty="0" err="1" smtClean="0"/>
              <a:t>Повишен</a:t>
            </a:r>
            <a:r>
              <a:rPr lang="ru-RU" b="1" dirty="0" smtClean="0"/>
              <a:t> </a:t>
            </a:r>
            <a:r>
              <a:rPr lang="ru-RU" b="1" dirty="0"/>
              <a:t>натиск за </a:t>
            </a:r>
            <a:r>
              <a:rPr lang="ru-RU" b="1" dirty="0" err="1"/>
              <a:t>алтернативи</a:t>
            </a:r>
            <a:r>
              <a:rPr lang="ru-RU" b="1" dirty="0"/>
              <a:t> за </a:t>
            </a:r>
            <a:r>
              <a:rPr lang="ru-RU" b="1" dirty="0" err="1" smtClean="0"/>
              <a:t>месо</a:t>
            </a:r>
            <a:endParaRPr lang="ru-RU" b="1" dirty="0" smtClean="0"/>
          </a:p>
          <a:p>
            <a:pPr lvl="0"/>
            <a:r>
              <a:rPr lang="ru-RU" dirty="0" err="1"/>
              <a:t>Потребителите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променят</a:t>
            </a:r>
            <a:r>
              <a:rPr lang="ru-RU" dirty="0"/>
              <a:t> </a:t>
            </a:r>
            <a:r>
              <a:rPr lang="ru-RU" dirty="0" err="1"/>
              <a:t>потребителското</a:t>
            </a:r>
            <a:r>
              <a:rPr lang="ru-RU" dirty="0"/>
              <a:t> си поведение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загриженост</a:t>
            </a:r>
            <a:r>
              <a:rPr lang="ru-RU" dirty="0"/>
              <a:t> за </a:t>
            </a:r>
            <a:r>
              <a:rPr lang="ru-RU" dirty="0" err="1"/>
              <a:t>въздействието</a:t>
            </a:r>
            <a:r>
              <a:rPr lang="ru-RU" dirty="0"/>
              <a:t> </a:t>
            </a:r>
            <a:r>
              <a:rPr lang="ru-RU" dirty="0" err="1" smtClean="0"/>
              <a:t>върху</a:t>
            </a:r>
            <a:r>
              <a:rPr lang="ru-RU" dirty="0" smtClean="0"/>
              <a:t> </a:t>
            </a:r>
            <a:r>
              <a:rPr lang="ru-RU" dirty="0" err="1"/>
              <a:t>околната</a:t>
            </a:r>
            <a:r>
              <a:rPr lang="ru-RU" dirty="0"/>
              <a:t> среда </a:t>
            </a:r>
            <a:r>
              <a:rPr lang="ru-RU" dirty="0" smtClean="0"/>
              <a:t>при </a:t>
            </a:r>
            <a:r>
              <a:rPr lang="ru-RU" dirty="0" err="1" smtClean="0"/>
              <a:t>производството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месо</a:t>
            </a:r>
            <a:r>
              <a:rPr lang="ru-RU" dirty="0"/>
              <a:t> и </a:t>
            </a:r>
            <a:r>
              <a:rPr lang="ru-RU" dirty="0" err="1"/>
              <a:t>нарастващите</a:t>
            </a:r>
            <a:r>
              <a:rPr lang="ru-RU" dirty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цени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92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Въздействие на климатичните промени върху вредители, болестите и плевели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 Повишен риск от вредители и болести</a:t>
            </a:r>
            <a:endParaRPr lang="en-US" b="1" dirty="0" smtClean="0"/>
          </a:p>
          <a:p>
            <a:pPr lvl="1"/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съкрати</a:t>
            </a:r>
            <a:r>
              <a:rPr lang="ru-RU" dirty="0"/>
              <a:t> </a:t>
            </a:r>
            <a:r>
              <a:rPr lang="ru-RU" dirty="0" err="1"/>
              <a:t>репродуктивния</a:t>
            </a:r>
            <a:r>
              <a:rPr lang="ru-RU" dirty="0"/>
              <a:t> </a:t>
            </a:r>
            <a:r>
              <a:rPr lang="ru-RU" dirty="0" err="1"/>
              <a:t>цикъл</a:t>
            </a:r>
            <a:r>
              <a:rPr lang="ru-RU" dirty="0"/>
              <a:t> на </a:t>
            </a:r>
            <a:r>
              <a:rPr lang="ru-RU" dirty="0" err="1" smtClean="0"/>
              <a:t>вредителите</a:t>
            </a:r>
            <a:endParaRPr lang="ru-RU" dirty="0" smtClean="0"/>
          </a:p>
          <a:p>
            <a:pPr lvl="1"/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/>
              <a:t>стимулира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 и </a:t>
            </a:r>
            <a:r>
              <a:rPr lang="ru-RU" dirty="0" err="1"/>
              <a:t>генерирането</a:t>
            </a:r>
            <a:r>
              <a:rPr lang="ru-RU" dirty="0"/>
              <a:t> на </a:t>
            </a:r>
            <a:r>
              <a:rPr lang="ru-RU" dirty="0" err="1"/>
              <a:t>гъбички</a:t>
            </a:r>
            <a:r>
              <a:rPr lang="ru-RU" dirty="0"/>
              <a:t>, </a:t>
            </a:r>
            <a:r>
              <a:rPr lang="ru-RU" dirty="0" err="1"/>
              <a:t>насекоми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smtClean="0"/>
              <a:t>вредители</a:t>
            </a:r>
          </a:p>
          <a:p>
            <a:pPr lvl="1"/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/>
              <a:t>промени</a:t>
            </a:r>
            <a:r>
              <a:rPr lang="ru-RU" dirty="0"/>
              <a:t> </a:t>
            </a:r>
            <a:r>
              <a:rPr lang="ru-RU" dirty="0" err="1"/>
              <a:t>взаимодействието</a:t>
            </a:r>
            <a:r>
              <a:rPr lang="ru-RU" dirty="0"/>
              <a:t> между </a:t>
            </a:r>
            <a:r>
              <a:rPr lang="ru-RU" dirty="0" err="1"/>
              <a:t>вредителите</a:t>
            </a:r>
            <a:r>
              <a:rPr lang="ru-RU" dirty="0"/>
              <a:t> и </a:t>
            </a:r>
            <a:r>
              <a:rPr lang="ru-RU" dirty="0" err="1"/>
              <a:t>техните</a:t>
            </a:r>
            <a:r>
              <a:rPr lang="ru-RU" dirty="0"/>
              <a:t> </a:t>
            </a:r>
            <a:r>
              <a:rPr lang="ru-RU" dirty="0" err="1"/>
              <a:t>естествени</a:t>
            </a:r>
            <a:r>
              <a:rPr lang="ru-RU" dirty="0"/>
              <a:t> </a:t>
            </a:r>
            <a:r>
              <a:rPr lang="ru-RU" dirty="0" err="1"/>
              <a:t>врагове</a:t>
            </a:r>
            <a:r>
              <a:rPr lang="ru-RU" dirty="0"/>
              <a:t> и </a:t>
            </a:r>
            <a:r>
              <a:rPr lang="ru-RU" dirty="0" err="1" smtClean="0"/>
              <a:t>домакини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bg-BG" sz="3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bg-BG" sz="3000" b="1" dirty="0" smtClean="0"/>
              <a:t>Повишен риск от избуяване на плевели</a:t>
            </a:r>
            <a:endParaRPr lang="en-US" sz="3000" b="1" dirty="0" smtClean="0"/>
          </a:p>
          <a:p>
            <a:pPr lvl="1"/>
            <a:r>
              <a:rPr lang="bg-BG" dirty="0" smtClean="0"/>
              <a:t>Ще стимулира растежа и разпространението на плевелите</a:t>
            </a:r>
            <a:endParaRPr lang="en-US" b="1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 smtClean="0"/>
              <a:t>Ще</a:t>
            </a:r>
            <a:r>
              <a:rPr lang="ru-RU" b="1" dirty="0" smtClean="0"/>
              <a:t> </a:t>
            </a:r>
            <a:r>
              <a:rPr lang="ru-RU" b="1" dirty="0" err="1"/>
              <a:t>повлияе</a:t>
            </a:r>
            <a:r>
              <a:rPr lang="ru-RU" b="1" dirty="0"/>
              <a:t> на </a:t>
            </a:r>
            <a:r>
              <a:rPr lang="ru-RU" b="1" dirty="0" err="1"/>
              <a:t>безопасността</a:t>
            </a:r>
            <a:r>
              <a:rPr lang="ru-RU" b="1" dirty="0"/>
              <a:t> и </a:t>
            </a:r>
            <a:r>
              <a:rPr lang="ru-RU" b="1" dirty="0" err="1"/>
              <a:t>сигурността</a:t>
            </a:r>
            <a:r>
              <a:rPr lang="ru-RU" b="1" dirty="0"/>
              <a:t> на </a:t>
            </a:r>
            <a:r>
              <a:rPr lang="ru-RU" b="1" dirty="0" smtClean="0"/>
              <a:t>храните</a:t>
            </a:r>
          </a:p>
          <a:p>
            <a:pPr lvl="1"/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употреба</a:t>
            </a:r>
            <a:r>
              <a:rPr lang="ru-RU" dirty="0"/>
              <a:t> на </a:t>
            </a:r>
            <a:r>
              <a:rPr lang="ru-RU" dirty="0" err="1"/>
              <a:t>пестициди</a:t>
            </a:r>
            <a:r>
              <a:rPr lang="ru-RU" dirty="0"/>
              <a:t>, </a:t>
            </a:r>
            <a:r>
              <a:rPr lang="ru-RU" dirty="0" err="1" smtClean="0"/>
              <a:t>ветеринарни</a:t>
            </a:r>
            <a:r>
              <a:rPr lang="ru-RU" dirty="0" smtClean="0"/>
              <a:t> </a:t>
            </a:r>
            <a:r>
              <a:rPr lang="ru-RU" dirty="0"/>
              <a:t>лекарства и др. ... </a:t>
            </a:r>
            <a:endParaRPr lang="ru-RU" dirty="0" smtClean="0"/>
          </a:p>
          <a:p>
            <a:pPr lvl="1"/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/>
              <a:t>повлияе</a:t>
            </a:r>
            <a:r>
              <a:rPr lang="ru-RU" dirty="0"/>
              <a:t> на </a:t>
            </a:r>
            <a:r>
              <a:rPr lang="ru-RU" dirty="0" err="1"/>
              <a:t>хранителната</a:t>
            </a:r>
            <a:r>
              <a:rPr lang="ru-RU" dirty="0"/>
              <a:t> </a:t>
            </a:r>
            <a:r>
              <a:rPr lang="ru-RU" dirty="0" smtClean="0"/>
              <a:t>верига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Влияние на климатичните промени върху почвите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8168"/>
            <a:ext cx="10515600" cy="52698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lvl="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 Повишаване на риска от ерозия и засушаване</a:t>
            </a:r>
            <a:endParaRPr lang="en-US" dirty="0"/>
          </a:p>
          <a:p>
            <a:pPr lvl="1"/>
            <a:r>
              <a:rPr lang="ru-RU" dirty="0" err="1"/>
              <a:t>Повишената</a:t>
            </a:r>
            <a:r>
              <a:rPr lang="ru-RU" dirty="0"/>
              <a:t> </a:t>
            </a:r>
            <a:r>
              <a:rPr lang="ru-RU" dirty="0" err="1"/>
              <a:t>честота</a:t>
            </a:r>
            <a:r>
              <a:rPr lang="ru-RU" dirty="0"/>
              <a:t> на </a:t>
            </a:r>
            <a:r>
              <a:rPr lang="ru-RU" dirty="0" err="1"/>
              <a:t>силни</a:t>
            </a:r>
            <a:r>
              <a:rPr lang="ru-RU" dirty="0"/>
              <a:t> </a:t>
            </a:r>
            <a:r>
              <a:rPr lang="ru-RU" dirty="0" err="1"/>
              <a:t>дъждовни</a:t>
            </a:r>
            <a:r>
              <a:rPr lang="ru-RU" dirty="0"/>
              <a:t> бури, с </a:t>
            </a:r>
            <a:r>
              <a:rPr lang="ru-RU" dirty="0" err="1"/>
              <a:t>висока</a:t>
            </a:r>
            <a:r>
              <a:rPr lang="ru-RU" dirty="0"/>
              <a:t> </a:t>
            </a:r>
            <a:r>
              <a:rPr lang="ru-RU" dirty="0" err="1"/>
              <a:t>интензивност</a:t>
            </a:r>
            <a:r>
              <a:rPr lang="ru-RU" dirty="0"/>
              <a:t> и кратка </a:t>
            </a:r>
            <a:r>
              <a:rPr lang="ru-RU" dirty="0" err="1"/>
              <a:t>продължителност</a:t>
            </a:r>
            <a:r>
              <a:rPr lang="ru-RU" dirty="0"/>
              <a:t>,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генерира</a:t>
            </a:r>
            <a:r>
              <a:rPr lang="ru-RU" dirty="0"/>
              <a:t> увеличен краткосрочен </a:t>
            </a:r>
            <a:r>
              <a:rPr lang="ru-RU" dirty="0" err="1"/>
              <a:t>повърхностен</a:t>
            </a:r>
            <a:r>
              <a:rPr lang="ru-RU" dirty="0"/>
              <a:t> отток 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увеличи</a:t>
            </a:r>
            <a:r>
              <a:rPr lang="ru-RU" dirty="0"/>
              <a:t> риска от </a:t>
            </a:r>
            <a:r>
              <a:rPr lang="ru-RU" dirty="0" err="1"/>
              <a:t>ерозия</a:t>
            </a:r>
            <a:r>
              <a:rPr lang="ru-RU" dirty="0"/>
              <a:t> на </a:t>
            </a:r>
            <a:r>
              <a:rPr lang="ru-RU" dirty="0" err="1" smtClean="0"/>
              <a:t>почвата</a:t>
            </a:r>
            <a:endParaRPr lang="ru-RU" dirty="0" smtClean="0"/>
          </a:p>
          <a:p>
            <a:pPr lvl="1"/>
            <a:r>
              <a:rPr lang="ru-RU" dirty="0" err="1" smtClean="0"/>
              <a:t>По-честите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интензивни</a:t>
            </a:r>
            <a:r>
              <a:rPr lang="ru-RU" dirty="0"/>
              <a:t> суши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повлияят</a:t>
            </a:r>
            <a:r>
              <a:rPr lang="ru-RU" dirty="0"/>
              <a:t> на </a:t>
            </a:r>
            <a:r>
              <a:rPr lang="ru-RU" dirty="0" err="1"/>
              <a:t>разлагането</a:t>
            </a:r>
            <a:r>
              <a:rPr lang="ru-RU" dirty="0"/>
              <a:t> на </a:t>
            </a:r>
            <a:r>
              <a:rPr lang="ru-RU" dirty="0" err="1"/>
              <a:t>органичните</a:t>
            </a:r>
            <a:r>
              <a:rPr lang="ru-RU" dirty="0"/>
              <a:t> вещества в </a:t>
            </a:r>
            <a:r>
              <a:rPr lang="ru-RU" dirty="0" err="1"/>
              <a:t>почвата</a:t>
            </a:r>
            <a:r>
              <a:rPr lang="ru-RU" dirty="0"/>
              <a:t> и </a:t>
            </a:r>
            <a:r>
              <a:rPr lang="ru-RU" dirty="0" err="1"/>
              <a:t>ще</a:t>
            </a:r>
            <a:r>
              <a:rPr lang="ru-RU" dirty="0"/>
              <a:t> увеличат </a:t>
            </a:r>
            <a:r>
              <a:rPr lang="ru-RU" dirty="0" err="1"/>
              <a:t>отделянето</a:t>
            </a:r>
            <a:r>
              <a:rPr lang="ru-RU" dirty="0"/>
              <a:t> на </a:t>
            </a:r>
            <a:r>
              <a:rPr lang="ru-RU" dirty="0" err="1"/>
              <a:t>въглероден</a:t>
            </a:r>
            <a:r>
              <a:rPr lang="ru-RU" dirty="0"/>
              <a:t> диоксид и </a:t>
            </a:r>
            <a:r>
              <a:rPr lang="ru-RU" dirty="0" err="1" smtClean="0"/>
              <a:t>нитрати</a:t>
            </a:r>
            <a:endParaRPr lang="ru-RU" dirty="0" smtClean="0"/>
          </a:p>
          <a:p>
            <a:pPr lvl="1"/>
            <a:r>
              <a:rPr lang="ru-RU" dirty="0" err="1" smtClean="0"/>
              <a:t>Горещите</a:t>
            </a:r>
            <a:r>
              <a:rPr lang="ru-RU" dirty="0" smtClean="0"/>
              <a:t> </a:t>
            </a:r>
            <a:r>
              <a:rPr lang="ru-RU" dirty="0" err="1"/>
              <a:t>ветрове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увеличат риска от </a:t>
            </a:r>
            <a:r>
              <a:rPr lang="ru-RU" dirty="0" err="1"/>
              <a:t>вятърна</a:t>
            </a:r>
            <a:r>
              <a:rPr lang="ru-RU" dirty="0"/>
              <a:t> </a:t>
            </a:r>
            <a:r>
              <a:rPr lang="ru-RU" dirty="0" err="1"/>
              <a:t>ерозия</a:t>
            </a:r>
            <a:r>
              <a:rPr lang="ru-RU" dirty="0"/>
              <a:t> и деградация на </a:t>
            </a:r>
            <a:r>
              <a:rPr lang="ru-RU" dirty="0" err="1" smtClean="0"/>
              <a:t>почвата</a:t>
            </a:r>
            <a:endParaRPr lang="ru-RU" dirty="0" smtClean="0"/>
          </a:p>
          <a:p>
            <a:pPr lvl="1"/>
            <a:r>
              <a:rPr lang="ru-RU" dirty="0" err="1" smtClean="0"/>
              <a:t>Комбинацията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фактори</a:t>
            </a:r>
            <a:r>
              <a:rPr lang="ru-RU" dirty="0"/>
              <a:t> на </a:t>
            </a:r>
            <a:r>
              <a:rPr lang="ru-RU" dirty="0" err="1"/>
              <a:t>околната</a:t>
            </a:r>
            <a:r>
              <a:rPr lang="ru-RU" dirty="0"/>
              <a:t> среда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предизвика</a:t>
            </a:r>
            <a:r>
              <a:rPr lang="ru-RU" dirty="0"/>
              <a:t> необратима </a:t>
            </a:r>
            <a:r>
              <a:rPr lang="ru-RU" dirty="0" err="1"/>
              <a:t>промяна</a:t>
            </a:r>
            <a:r>
              <a:rPr lang="ru-RU" dirty="0"/>
              <a:t> в </a:t>
            </a:r>
            <a:r>
              <a:rPr lang="ru-RU" dirty="0" err="1"/>
              <a:t>растително-почвената</a:t>
            </a:r>
            <a:r>
              <a:rPr lang="ru-RU" dirty="0"/>
              <a:t> система, </a:t>
            </a:r>
            <a:r>
              <a:rPr lang="ru-RU" dirty="0" err="1"/>
              <a:t>водеща</a:t>
            </a:r>
            <a:r>
              <a:rPr lang="ru-RU" dirty="0"/>
              <a:t> до </a:t>
            </a:r>
            <a:r>
              <a:rPr lang="ru-RU" dirty="0" err="1" smtClean="0"/>
              <a:t>опустиняване</a:t>
            </a:r>
            <a:endParaRPr lang="ru-RU" dirty="0" smtClean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Повишаване на риска от деградация</a:t>
            </a:r>
            <a:endParaRPr lang="en-US" dirty="0"/>
          </a:p>
          <a:p>
            <a:pPr lvl="1"/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почвата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водна</a:t>
            </a:r>
            <a:r>
              <a:rPr lang="ru-RU" dirty="0"/>
              <a:t> и </a:t>
            </a:r>
            <a:r>
              <a:rPr lang="ru-RU" dirty="0" err="1"/>
              <a:t>вятърна</a:t>
            </a:r>
            <a:r>
              <a:rPr lang="ru-RU" dirty="0"/>
              <a:t> </a:t>
            </a:r>
            <a:r>
              <a:rPr lang="ru-RU" dirty="0" err="1"/>
              <a:t>ерозия</a:t>
            </a:r>
            <a:r>
              <a:rPr lang="ru-RU" dirty="0"/>
              <a:t>, </a:t>
            </a:r>
            <a:r>
              <a:rPr lang="ru-RU" dirty="0" err="1"/>
              <a:t>замърсяване</a:t>
            </a:r>
            <a:r>
              <a:rPr lang="ru-RU" dirty="0"/>
              <a:t>, </a:t>
            </a:r>
            <a:r>
              <a:rPr lang="ru-RU" dirty="0" err="1"/>
              <a:t>намаляване</a:t>
            </a:r>
            <a:r>
              <a:rPr lang="ru-RU" dirty="0"/>
              <a:t> на запасите от органично вещество (</a:t>
            </a:r>
            <a:r>
              <a:rPr lang="ru-RU" dirty="0" err="1"/>
              <a:t>хумус</a:t>
            </a:r>
            <a:r>
              <a:rPr lang="ru-RU" dirty="0"/>
              <a:t>), </a:t>
            </a:r>
            <a:r>
              <a:rPr lang="ru-RU" dirty="0" err="1"/>
              <a:t>уплътняване</a:t>
            </a:r>
            <a:r>
              <a:rPr lang="ru-RU" dirty="0"/>
              <a:t>, </a:t>
            </a:r>
            <a:r>
              <a:rPr lang="ru-RU" dirty="0" err="1"/>
              <a:t>подкисляване</a:t>
            </a:r>
            <a:r>
              <a:rPr lang="ru-RU" dirty="0"/>
              <a:t>, </a:t>
            </a:r>
            <a:r>
              <a:rPr lang="ru-RU" dirty="0" err="1"/>
              <a:t>засоляване</a:t>
            </a:r>
            <a:r>
              <a:rPr lang="ru-RU" dirty="0"/>
              <a:t>, </a:t>
            </a:r>
            <a:r>
              <a:rPr lang="ru-RU" dirty="0" err="1"/>
              <a:t>загуба</a:t>
            </a:r>
            <a:r>
              <a:rPr lang="ru-RU" dirty="0"/>
              <a:t> на </a:t>
            </a:r>
            <a:r>
              <a:rPr lang="ru-RU" dirty="0" err="1"/>
              <a:t>биологично</a:t>
            </a:r>
            <a:r>
              <a:rPr lang="ru-RU" dirty="0"/>
              <a:t> </a:t>
            </a:r>
            <a:r>
              <a:rPr lang="ru-RU" dirty="0" smtClean="0"/>
              <a:t>разнообразие</a:t>
            </a:r>
          </a:p>
          <a:p>
            <a:pPr lvl="1"/>
            <a:r>
              <a:rPr lang="ru-RU" dirty="0" smtClean="0"/>
              <a:t>65 % </a:t>
            </a:r>
            <a:r>
              <a:rPr lang="ru-RU" dirty="0"/>
              <a:t>от </a:t>
            </a:r>
            <a:r>
              <a:rPr lang="ru-RU" dirty="0" err="1"/>
              <a:t>обработваемата</a:t>
            </a:r>
            <a:r>
              <a:rPr lang="ru-RU" dirty="0"/>
              <a:t> </a:t>
            </a:r>
            <a:r>
              <a:rPr lang="ru-RU" dirty="0" err="1"/>
              <a:t>земя</a:t>
            </a:r>
            <a:r>
              <a:rPr lang="ru-RU" dirty="0"/>
              <a:t> в </a:t>
            </a:r>
            <a:r>
              <a:rPr lang="ru-RU" dirty="0" err="1"/>
              <a:t>България</a:t>
            </a:r>
            <a:r>
              <a:rPr lang="ru-RU" dirty="0"/>
              <a:t> е </a:t>
            </a:r>
            <a:r>
              <a:rPr lang="ru-RU" dirty="0" err="1"/>
              <a:t>застрашена</a:t>
            </a:r>
            <a:r>
              <a:rPr lang="ru-RU" dirty="0"/>
              <a:t> от различна степен на </a:t>
            </a:r>
            <a:r>
              <a:rPr lang="ru-RU" dirty="0" err="1"/>
              <a:t>водна</a:t>
            </a:r>
            <a:r>
              <a:rPr lang="ru-RU" dirty="0"/>
              <a:t> </a:t>
            </a:r>
            <a:r>
              <a:rPr lang="ru-RU" dirty="0" err="1" smtClean="0"/>
              <a:t>ерозия</a:t>
            </a:r>
            <a:endParaRPr lang="ru-RU" dirty="0" smtClean="0"/>
          </a:p>
          <a:p>
            <a:pPr lvl="1"/>
            <a:r>
              <a:rPr lang="ru-RU" dirty="0" smtClean="0"/>
              <a:t>24 % </a:t>
            </a:r>
            <a:r>
              <a:rPr lang="ru-RU" dirty="0"/>
              <a:t>от </a:t>
            </a:r>
            <a:r>
              <a:rPr lang="ru-RU" dirty="0" err="1"/>
              <a:t>обработваемата</a:t>
            </a:r>
            <a:r>
              <a:rPr lang="ru-RU" dirty="0"/>
              <a:t> </a:t>
            </a:r>
            <a:r>
              <a:rPr lang="ru-RU" dirty="0" err="1"/>
              <a:t>земя</a:t>
            </a:r>
            <a:r>
              <a:rPr lang="ru-RU" dirty="0"/>
              <a:t> е </a:t>
            </a:r>
            <a:r>
              <a:rPr lang="ru-RU" dirty="0" err="1"/>
              <a:t>застрашена</a:t>
            </a:r>
            <a:r>
              <a:rPr lang="ru-RU" dirty="0"/>
              <a:t> от </a:t>
            </a:r>
            <a:r>
              <a:rPr lang="ru-RU" dirty="0" err="1"/>
              <a:t>вятърна</a:t>
            </a:r>
            <a:r>
              <a:rPr lang="ru-RU" dirty="0"/>
              <a:t> </a:t>
            </a:r>
            <a:r>
              <a:rPr lang="ru-RU" dirty="0" err="1" smtClean="0"/>
              <a:t>ерозия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937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Въздействие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климатичните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промени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върху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нуждите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от вода и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наличността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4500"/>
            <a:ext cx="10515600" cy="50034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Повишаване необходимостта от вода и наличността й</a:t>
            </a:r>
            <a:endParaRPr lang="en-US" b="1" dirty="0" smtClean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/>
              <a:t>По-високите</a:t>
            </a:r>
            <a:r>
              <a:rPr lang="ru-RU" dirty="0"/>
              <a:t> </a:t>
            </a:r>
            <a:r>
              <a:rPr lang="ru-RU" dirty="0" err="1"/>
              <a:t>температури</a:t>
            </a:r>
            <a:r>
              <a:rPr lang="ru-RU" dirty="0"/>
              <a:t> и </a:t>
            </a:r>
            <a:r>
              <a:rPr lang="ru-RU" dirty="0" err="1"/>
              <a:t>по-ниската</a:t>
            </a:r>
            <a:r>
              <a:rPr lang="ru-RU" dirty="0"/>
              <a:t> </a:t>
            </a:r>
            <a:r>
              <a:rPr lang="ru-RU" dirty="0" err="1"/>
              <a:t>относителна</a:t>
            </a:r>
            <a:r>
              <a:rPr lang="ru-RU" dirty="0"/>
              <a:t> </a:t>
            </a:r>
            <a:r>
              <a:rPr lang="ru-RU" dirty="0" err="1"/>
              <a:t>влажност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увеличат </a:t>
            </a:r>
            <a:r>
              <a:rPr lang="ru-RU" dirty="0" err="1"/>
              <a:t>нуждите</a:t>
            </a:r>
            <a:r>
              <a:rPr lang="ru-RU" dirty="0"/>
              <a:t> от вода за </a:t>
            </a:r>
            <a:r>
              <a:rPr lang="ru-RU" dirty="0" err="1"/>
              <a:t>изпаряване</a:t>
            </a:r>
            <a:r>
              <a:rPr lang="ru-RU" dirty="0"/>
              <a:t> в </a:t>
            </a:r>
            <a:r>
              <a:rPr lang="ru-RU" dirty="0" err="1" smtClean="0"/>
              <a:t>земеделието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/>
              <a:t>обаче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частично </a:t>
            </a:r>
            <a:r>
              <a:rPr lang="ru-RU" dirty="0" err="1"/>
              <a:t>компенсирано</a:t>
            </a:r>
            <a:r>
              <a:rPr lang="ru-RU" dirty="0"/>
              <a:t> от </a:t>
            </a:r>
            <a:r>
              <a:rPr lang="ru-RU" dirty="0" err="1"/>
              <a:t>повишените</a:t>
            </a:r>
            <a:r>
              <a:rPr lang="ru-RU" dirty="0"/>
              <a:t> нива на </a:t>
            </a:r>
            <a:r>
              <a:rPr lang="ru-RU" dirty="0" err="1"/>
              <a:t>въглероден</a:t>
            </a:r>
            <a:r>
              <a:rPr lang="ru-RU" dirty="0"/>
              <a:t> диоксид в </a:t>
            </a:r>
            <a:r>
              <a:rPr lang="ru-RU" dirty="0" err="1"/>
              <a:t>атмосферата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по-висока</a:t>
            </a:r>
            <a:r>
              <a:rPr lang="ru-RU" dirty="0"/>
              <a:t> </a:t>
            </a:r>
            <a:r>
              <a:rPr lang="ru-RU" dirty="0" err="1"/>
              <a:t>ефективност</a:t>
            </a:r>
            <a:r>
              <a:rPr lang="ru-RU" dirty="0"/>
              <a:t> на </a:t>
            </a:r>
            <a:r>
              <a:rPr lang="ru-RU" dirty="0" err="1"/>
              <a:t>използване</a:t>
            </a:r>
            <a:r>
              <a:rPr lang="ru-RU" dirty="0"/>
              <a:t> на </a:t>
            </a:r>
            <a:r>
              <a:rPr lang="ru-RU" dirty="0" err="1"/>
              <a:t>водата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намалената</a:t>
            </a:r>
            <a:r>
              <a:rPr lang="ru-RU" dirty="0"/>
              <a:t> транспирация и </a:t>
            </a:r>
            <a:r>
              <a:rPr lang="ru-RU" dirty="0" err="1"/>
              <a:t>увеличената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на </a:t>
            </a:r>
            <a:r>
              <a:rPr lang="ru-RU" dirty="0" smtClean="0"/>
              <a:t>фотосинтез</a:t>
            </a:r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Намалените</a:t>
            </a:r>
            <a:r>
              <a:rPr lang="ru-RU" dirty="0" smtClean="0"/>
              <a:t> </a:t>
            </a:r>
            <a:r>
              <a:rPr lang="ru-RU" dirty="0" err="1"/>
              <a:t>валежи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увеличат дефицита на вода в </a:t>
            </a:r>
            <a:r>
              <a:rPr lang="ru-RU" dirty="0" err="1" smtClean="0"/>
              <a:t>почвите</a:t>
            </a:r>
            <a:endParaRPr lang="ru-RU" dirty="0"/>
          </a:p>
          <a:p>
            <a:pPr>
              <a:buClr>
                <a:schemeClr val="accent5">
                  <a:lumMod val="75000"/>
                </a:schemeClr>
              </a:buClr>
              <a:buSzPct val="99000"/>
              <a:buFont typeface="Wingdings" panose="05000000000000000000" pitchFamily="2" charset="2"/>
              <a:buChar char="q"/>
            </a:pPr>
            <a:r>
              <a:rPr lang="ru-RU" b="1" dirty="0" smtClean="0"/>
              <a:t>Риск </a:t>
            </a:r>
            <a:r>
              <a:rPr lang="ru-RU" b="1" dirty="0"/>
              <a:t>от </a:t>
            </a:r>
            <a:r>
              <a:rPr lang="ru-RU" b="1" dirty="0" err="1"/>
              <a:t>недостиг</a:t>
            </a:r>
            <a:r>
              <a:rPr lang="ru-RU" b="1" dirty="0"/>
              <a:t> на вода за </a:t>
            </a:r>
            <a:r>
              <a:rPr lang="ru-RU" b="1" dirty="0" err="1"/>
              <a:t>съхранение</a:t>
            </a:r>
            <a:r>
              <a:rPr lang="ru-RU" b="1" dirty="0"/>
              <a:t> и </a:t>
            </a:r>
            <a:r>
              <a:rPr lang="ru-RU" b="1" dirty="0" err="1"/>
              <a:t>въздействие</a:t>
            </a:r>
            <a:r>
              <a:rPr lang="ru-RU" b="1" dirty="0"/>
              <a:t> </a:t>
            </a:r>
            <a:r>
              <a:rPr lang="ru-RU" b="1" dirty="0" err="1"/>
              <a:t>върху</a:t>
            </a:r>
            <a:r>
              <a:rPr lang="ru-RU" b="1" dirty="0"/>
              <a:t> </a:t>
            </a:r>
            <a:r>
              <a:rPr lang="ru-RU" b="1" dirty="0" err="1" smtClean="0"/>
              <a:t>напояването</a:t>
            </a:r>
            <a:endParaRPr lang="ru-RU" b="1" dirty="0" smtClean="0"/>
          </a:p>
          <a:p>
            <a:pPr lvl="1">
              <a:buClr>
                <a:schemeClr val="accent5">
                  <a:lumMod val="75000"/>
                </a:schemeClr>
              </a:buClr>
              <a:buSzPct val="99000"/>
              <a:buFont typeface="Wingdings" panose="05000000000000000000" pitchFamily="2" charset="2"/>
              <a:buChar char="§"/>
            </a:pPr>
            <a:r>
              <a:rPr lang="ru-RU" dirty="0" err="1"/>
              <a:t>Намалените</a:t>
            </a:r>
            <a:r>
              <a:rPr lang="ru-RU" dirty="0"/>
              <a:t> </a:t>
            </a:r>
            <a:r>
              <a:rPr lang="ru-RU" dirty="0" err="1"/>
              <a:t>валежи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намалят</a:t>
            </a:r>
            <a:r>
              <a:rPr lang="ru-RU" dirty="0"/>
              <a:t> </a:t>
            </a:r>
            <a:r>
              <a:rPr lang="ru-RU" dirty="0" err="1"/>
              <a:t>водните</a:t>
            </a:r>
            <a:r>
              <a:rPr lang="ru-RU" dirty="0"/>
              <a:t> запаси (</a:t>
            </a:r>
            <a:r>
              <a:rPr lang="ru-RU" dirty="0" err="1"/>
              <a:t>както</a:t>
            </a:r>
            <a:r>
              <a:rPr lang="ru-RU" dirty="0"/>
              <a:t> </a:t>
            </a:r>
            <a:r>
              <a:rPr lang="ru-RU" dirty="0" err="1"/>
              <a:t>повърхностни</a:t>
            </a:r>
            <a:r>
              <a:rPr lang="ru-RU" dirty="0"/>
              <a:t>, </a:t>
            </a:r>
            <a:r>
              <a:rPr lang="ru-RU" dirty="0" err="1"/>
              <a:t>така</a:t>
            </a:r>
            <a:r>
              <a:rPr lang="ru-RU" dirty="0"/>
              <a:t> и </a:t>
            </a:r>
            <a:r>
              <a:rPr lang="ru-RU" dirty="0" err="1"/>
              <a:t>подземни</a:t>
            </a:r>
            <a:r>
              <a:rPr lang="ru-RU" dirty="0"/>
              <a:t>), а </a:t>
            </a:r>
            <a:r>
              <a:rPr lang="ru-RU" dirty="0" err="1"/>
              <a:t>намаленото</a:t>
            </a:r>
            <a:r>
              <a:rPr lang="ru-RU" dirty="0"/>
              <a:t> </a:t>
            </a:r>
            <a:r>
              <a:rPr lang="ru-RU" dirty="0" smtClean="0"/>
              <a:t>запаси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 smtClean="0"/>
              <a:t>доведат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по-малко</a:t>
            </a:r>
            <a:r>
              <a:rPr lang="ru-RU" dirty="0"/>
              <a:t> вода за </a:t>
            </a:r>
            <a:r>
              <a:rPr lang="ru-RU" dirty="0" err="1" smtClean="0"/>
              <a:t>напояване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SzPct val="99000"/>
              <a:buFont typeface="Wingdings" panose="05000000000000000000" pitchFamily="2" charset="2"/>
              <a:buChar char="§"/>
            </a:pPr>
            <a:r>
              <a:rPr lang="ru-RU" dirty="0" err="1" smtClean="0"/>
              <a:t>Намалената</a:t>
            </a:r>
            <a:r>
              <a:rPr lang="ru-RU" dirty="0" smtClean="0"/>
              <a:t> </a:t>
            </a:r>
            <a:r>
              <a:rPr lang="ru-RU" dirty="0" err="1"/>
              <a:t>наличност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повишена</a:t>
            </a:r>
            <a:r>
              <a:rPr lang="ru-RU" dirty="0"/>
              <a:t> конкуренция за вода от </a:t>
            </a:r>
            <a:r>
              <a:rPr lang="ru-RU" dirty="0" err="1"/>
              <a:t>градските</a:t>
            </a:r>
            <a:r>
              <a:rPr lang="ru-RU" dirty="0"/>
              <a:t> </a:t>
            </a:r>
            <a:r>
              <a:rPr lang="ru-RU" dirty="0" smtClean="0"/>
              <a:t>потребители </a:t>
            </a:r>
            <a:r>
              <a:rPr lang="ru-RU" dirty="0"/>
              <a:t>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намали</a:t>
            </a:r>
            <a:r>
              <a:rPr lang="ru-RU" dirty="0"/>
              <a:t> </a:t>
            </a:r>
            <a:r>
              <a:rPr lang="ru-RU" dirty="0" smtClean="0"/>
              <a:t>запасите от </a:t>
            </a:r>
            <a:r>
              <a:rPr lang="ru-RU" dirty="0"/>
              <a:t>вода за </a:t>
            </a:r>
            <a:r>
              <a:rPr lang="ru-RU" dirty="0" err="1"/>
              <a:t>напояване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74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887" y="365125"/>
            <a:ext cx="11232683" cy="1325563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Влияние на климатичните промени върху земеделието до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2080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829" y="1607419"/>
            <a:ext cx="8467574" cy="517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59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8454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Промяна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в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потенциалните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средни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добиви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от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царевица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картофи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ориз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и пшеница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през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2050 г. ...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симулационно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5">
                    <a:lumMod val="75000"/>
                  </a:schemeClr>
                </a:solidFill>
              </a:rPr>
              <a:t>проучване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0170" y="1651619"/>
            <a:ext cx="6563627" cy="404332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946557" y="1361975"/>
            <a:ext cx="3064744" cy="4759692"/>
          </a:xfrm>
          <a:prstGeom prst="rect">
            <a:avLst/>
          </a:prstGeom>
        </p:spPr>
      </p:pic>
      <p:pic>
        <p:nvPicPr>
          <p:cNvPr id="6" name="Picture 5" descr="Map of potential changes in crop yield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51" y="5796899"/>
            <a:ext cx="6467375" cy="11538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963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51" y="365125"/>
            <a:ext cx="1133061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Симулационно проучване на изменението на климата: 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Добиви от пшеница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през 2050 г. в сравнение с 2010 г. при използване на нови технологии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62309" y="1639020"/>
          <a:ext cx="11585276" cy="52997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6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6914">
                <a:tc>
                  <a:txBody>
                    <a:bodyPr/>
                    <a:lstStyle/>
                    <a:p>
                      <a:pPr rtl="0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Технология, използвана за въздействие върху добивите (% промяна до 2050 г. в сравнение с изходното ниво от 2010 г., без да се предполага</a:t>
                      </a:r>
                      <a:r>
                        <a:rPr lang="bg-BG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т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други промени в технологията) </a:t>
                      </a:r>
                    </a:p>
                    <a:p>
                      <a:pPr rtl="0"/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Източник: Международен институт за изследване на хранителната политика, 2014 г</a:t>
                      </a: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.) 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 smtClean="0"/>
                        <a:t>Източна Европа и Централна Азия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baseline="0" dirty="0" smtClean="0"/>
                        <a:t>Световен мащаб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383">
                <a:tc>
                  <a:txBody>
                    <a:bodyPr/>
                    <a:lstStyle/>
                    <a:p>
                      <a:pPr rt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Консервационно земеделие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(засаждане без обработка с минимални или никакви нарушения на почвата, често в комбинация със задържане на остатъци, сеитбообръщение и използване на покривни култури)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01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Прецизно земеделие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(GPS-асистирана доставка на селскостопански суровини и нискотехнологични практики за управление за контрол на всички параметри на полето, от доставката на входа до разстоянието между растенията и нивото на водата)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Сортове с толерантност към топлина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(подобрени сортове, показващи характеристики, които позволяват на растението да поддържа добивите при по-високи температури)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6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Сортове за устойчивост на суша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(подобрени сортове, показващи характеристики, които позволяват на растението да има по-добри добиви в сравнение с обикновените сортове поради подобрените способности за поемане на влага в почвата и намалената уязвимост към дефицит на вода)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0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Подобрени сортове за ефективност на използването на азот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(подобрени сортове, показващи подобрена NUE)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6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Защита на културите от болести </a:t>
                      </a:r>
                      <a:r>
                        <a:rPr lang="ru-RU" sz="16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(последици от химическата обработка срещу болести)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6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Защита</a:t>
                      </a:r>
                      <a:r>
                        <a:rPr lang="bg-BG" sz="16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 на културите от вредители </a:t>
                      </a:r>
                      <a:r>
                        <a:rPr lang="en-US" sz="16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(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ефекти от химическо третиране срещу насекоми)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031">
                <a:tc>
                  <a:txBody>
                    <a:bodyPr/>
                    <a:lstStyle/>
                    <a:p>
                      <a:pPr rtl="0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Защита на културите </a:t>
                      </a:r>
                      <a:r>
                        <a:rPr lang="bg-BG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bg-BG" sz="16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плевели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(ефекти от химическа обработка срещу плевели) 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618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Смекчаване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и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адаптация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към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климатичните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промени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земеделието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2168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 Културни практики</a:t>
            </a:r>
            <a:endParaRPr lang="en-US" b="1" dirty="0" smtClean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Безоранна</a:t>
            </a:r>
            <a:r>
              <a:rPr lang="ru-RU" dirty="0" smtClean="0"/>
              <a:t>, </a:t>
            </a:r>
            <a:r>
              <a:rPr lang="ru-RU" dirty="0" err="1"/>
              <a:t>намалена</a:t>
            </a:r>
            <a:r>
              <a:rPr lang="ru-RU" dirty="0"/>
              <a:t> обработка на </a:t>
            </a:r>
            <a:r>
              <a:rPr lang="ru-RU" dirty="0" err="1" smtClean="0"/>
              <a:t>почвата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Увеличаване</a:t>
            </a:r>
            <a:r>
              <a:rPr lang="ru-RU" dirty="0" smtClean="0"/>
              <a:t> на </a:t>
            </a:r>
            <a:r>
              <a:rPr lang="ru-RU" dirty="0" err="1" smtClean="0"/>
              <a:t>сеитбообращенията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по-разнообразни</a:t>
            </a:r>
            <a:r>
              <a:rPr lang="ru-RU" dirty="0"/>
              <a:t> </a:t>
            </a:r>
            <a:r>
              <a:rPr lang="ru-RU" dirty="0" err="1"/>
              <a:t>култури</a:t>
            </a:r>
            <a:r>
              <a:rPr lang="ru-RU" dirty="0"/>
              <a:t>, </a:t>
            </a:r>
            <a:r>
              <a:rPr lang="ru-RU" dirty="0" err="1"/>
              <a:t>променят</a:t>
            </a:r>
            <a:r>
              <a:rPr lang="ru-RU" dirty="0"/>
              <a:t> </a:t>
            </a:r>
            <a:r>
              <a:rPr lang="ru-RU" dirty="0" err="1"/>
              <a:t>моделите</a:t>
            </a:r>
            <a:r>
              <a:rPr lang="ru-RU" dirty="0"/>
              <a:t> на </a:t>
            </a:r>
            <a:r>
              <a:rPr lang="ru-RU" dirty="0" err="1" smtClean="0"/>
              <a:t>отглеждане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Промяна</a:t>
            </a:r>
            <a:r>
              <a:rPr lang="ru-RU" dirty="0" smtClean="0"/>
              <a:t> </a:t>
            </a:r>
            <a:r>
              <a:rPr lang="ru-RU" dirty="0" err="1"/>
              <a:t>датите</a:t>
            </a:r>
            <a:r>
              <a:rPr lang="ru-RU" dirty="0"/>
              <a:t> на </a:t>
            </a:r>
            <a:r>
              <a:rPr lang="ru-RU" dirty="0" err="1"/>
              <a:t>сеитба</a:t>
            </a:r>
            <a:r>
              <a:rPr lang="ru-RU" dirty="0"/>
              <a:t> и </a:t>
            </a:r>
            <a:r>
              <a:rPr lang="ru-RU" dirty="0" err="1"/>
              <a:t>прибиране</a:t>
            </a:r>
            <a:r>
              <a:rPr lang="ru-RU" dirty="0"/>
              <a:t> на </a:t>
            </a:r>
            <a:r>
              <a:rPr lang="ru-RU" dirty="0" err="1"/>
              <a:t>реколтата</a:t>
            </a:r>
            <a:r>
              <a:rPr lang="ru-RU" dirty="0"/>
              <a:t> ... </a:t>
            </a:r>
            <a:r>
              <a:rPr lang="ru-RU" dirty="0" err="1"/>
              <a:t>климатичното</a:t>
            </a:r>
            <a:r>
              <a:rPr lang="ru-RU" dirty="0"/>
              <a:t> </a:t>
            </a:r>
            <a:r>
              <a:rPr lang="ru-RU" dirty="0" err="1"/>
              <a:t>затопляне</a:t>
            </a:r>
            <a:r>
              <a:rPr lang="ru-RU" dirty="0"/>
              <a:t> </a:t>
            </a:r>
            <a:r>
              <a:rPr lang="ru-RU" dirty="0" err="1"/>
              <a:t>ускорява</a:t>
            </a:r>
            <a:r>
              <a:rPr lang="ru-RU" dirty="0"/>
              <a:t> </a:t>
            </a:r>
            <a:r>
              <a:rPr lang="ru-RU" dirty="0" err="1"/>
              <a:t>растежа</a:t>
            </a:r>
            <a:r>
              <a:rPr lang="ru-RU" dirty="0"/>
              <a:t> на </a:t>
            </a:r>
            <a:r>
              <a:rPr lang="ru-RU" dirty="0" err="1"/>
              <a:t>културите</a:t>
            </a:r>
            <a:r>
              <a:rPr lang="ru-RU" dirty="0"/>
              <a:t> и </a:t>
            </a:r>
            <a:r>
              <a:rPr lang="ru-RU" dirty="0" err="1"/>
              <a:t>съкращава</a:t>
            </a:r>
            <a:r>
              <a:rPr lang="ru-RU" dirty="0"/>
              <a:t> </a:t>
            </a:r>
            <a:r>
              <a:rPr lang="ru-RU" dirty="0" err="1"/>
              <a:t>продължителността</a:t>
            </a:r>
            <a:r>
              <a:rPr lang="ru-RU" dirty="0"/>
              <a:t> на </a:t>
            </a:r>
            <a:r>
              <a:rPr lang="ru-RU" dirty="0" err="1"/>
              <a:t>фенологичните</a:t>
            </a:r>
            <a:r>
              <a:rPr lang="ru-RU" dirty="0"/>
              <a:t> </a:t>
            </a:r>
            <a:r>
              <a:rPr lang="ru-RU" dirty="0" err="1"/>
              <a:t>фази</a:t>
            </a:r>
            <a:r>
              <a:rPr lang="ru-RU" dirty="0"/>
              <a:t> на </a:t>
            </a:r>
            <a:r>
              <a:rPr lang="ru-RU" dirty="0" err="1"/>
              <a:t>зърнените</a:t>
            </a:r>
            <a:r>
              <a:rPr lang="ru-RU" dirty="0"/>
              <a:t> </a:t>
            </a:r>
            <a:r>
              <a:rPr lang="ru-RU" dirty="0" err="1"/>
              <a:t>култури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 smtClean="0"/>
              <a:t>топлинния</a:t>
            </a:r>
            <a:r>
              <a:rPr lang="ru-RU" dirty="0" smtClean="0"/>
              <a:t> </a:t>
            </a:r>
            <a:r>
              <a:rPr lang="ru-RU" dirty="0" err="1"/>
              <a:t>стрес</a:t>
            </a:r>
            <a:r>
              <a:rPr lang="ru-RU" dirty="0"/>
              <a:t> ... води до </a:t>
            </a:r>
            <a:r>
              <a:rPr lang="ru-RU" dirty="0" err="1"/>
              <a:t>физиологични</a:t>
            </a:r>
            <a:r>
              <a:rPr lang="ru-RU" dirty="0"/>
              <a:t> </a:t>
            </a:r>
            <a:r>
              <a:rPr lang="ru-RU" dirty="0" err="1"/>
              <a:t>процеси</a:t>
            </a:r>
            <a:r>
              <a:rPr lang="ru-RU" dirty="0"/>
              <a:t> (напр. Фотосинтеза, </a:t>
            </a:r>
            <a:r>
              <a:rPr lang="ru-RU" dirty="0" err="1"/>
              <a:t>преобразуване</a:t>
            </a:r>
            <a:r>
              <a:rPr lang="ru-RU" dirty="0"/>
              <a:t> на </a:t>
            </a:r>
            <a:r>
              <a:rPr lang="ru-RU" dirty="0" err="1"/>
              <a:t>нишесте</a:t>
            </a:r>
            <a:r>
              <a:rPr lang="ru-RU" dirty="0"/>
              <a:t> и </a:t>
            </a:r>
            <a:r>
              <a:rPr lang="ru-RU" dirty="0" err="1"/>
              <a:t>метаболизъм</a:t>
            </a:r>
            <a:r>
              <a:rPr lang="ru-RU" dirty="0"/>
              <a:t> на </a:t>
            </a:r>
            <a:r>
              <a:rPr lang="ru-RU" dirty="0" err="1"/>
              <a:t>хранителните</a:t>
            </a:r>
            <a:r>
              <a:rPr lang="ru-RU" dirty="0"/>
              <a:t> вещества),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отрицателно</a:t>
            </a:r>
            <a:r>
              <a:rPr lang="ru-RU" dirty="0"/>
              <a:t> </a:t>
            </a:r>
            <a:r>
              <a:rPr lang="ru-RU" dirty="0" err="1" smtClean="0"/>
              <a:t>повлияни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Промяна</a:t>
            </a:r>
            <a:r>
              <a:rPr lang="ru-RU" dirty="0" smtClean="0"/>
              <a:t> в </a:t>
            </a:r>
            <a:r>
              <a:rPr lang="ru-RU" dirty="0" err="1"/>
              <a:t>геометрията</a:t>
            </a:r>
            <a:r>
              <a:rPr lang="ru-RU" dirty="0"/>
              <a:t> на </a:t>
            </a:r>
            <a:r>
              <a:rPr lang="ru-RU" dirty="0" err="1"/>
              <a:t>засаждане</a:t>
            </a:r>
            <a:r>
              <a:rPr lang="ru-RU" dirty="0"/>
              <a:t> (напр. </a:t>
            </a:r>
            <a:r>
              <a:rPr lang="ru-RU" dirty="0" err="1" smtClean="0"/>
              <a:t>намалена</a:t>
            </a:r>
            <a:r>
              <a:rPr lang="ru-RU" dirty="0" smtClean="0"/>
              <a:t> </a:t>
            </a:r>
            <a:r>
              <a:rPr lang="ru-RU" dirty="0" err="1"/>
              <a:t>плътност</a:t>
            </a:r>
            <a:r>
              <a:rPr lang="ru-RU" dirty="0"/>
              <a:t> на </a:t>
            </a:r>
            <a:r>
              <a:rPr lang="ru-RU" dirty="0" err="1"/>
              <a:t>растенията</a:t>
            </a:r>
            <a:r>
              <a:rPr lang="ru-RU" dirty="0"/>
              <a:t>, </a:t>
            </a:r>
            <a:r>
              <a:rPr lang="ru-RU" dirty="0" err="1"/>
              <a:t>по-широко</a:t>
            </a:r>
            <a:r>
              <a:rPr lang="ru-RU" dirty="0"/>
              <a:t> </a:t>
            </a:r>
            <a:r>
              <a:rPr lang="ru-RU" dirty="0" err="1"/>
              <a:t>разстояние</a:t>
            </a:r>
            <a:r>
              <a:rPr lang="ru-RU" dirty="0"/>
              <a:t> между </a:t>
            </a:r>
            <a:r>
              <a:rPr lang="ru-RU" dirty="0" err="1"/>
              <a:t>растенията</a:t>
            </a:r>
            <a:r>
              <a:rPr lang="ru-RU" dirty="0"/>
              <a:t> или </a:t>
            </a:r>
            <a:r>
              <a:rPr lang="ru-RU" dirty="0" err="1"/>
              <a:t>редовете</a:t>
            </a:r>
            <a:r>
              <a:rPr lang="ru-RU" dirty="0"/>
              <a:t> и </a:t>
            </a:r>
            <a:r>
              <a:rPr lang="ru-RU" dirty="0" err="1" smtClean="0"/>
              <a:t>пропускане</a:t>
            </a:r>
            <a:r>
              <a:rPr lang="ru-RU" dirty="0" smtClean="0"/>
              <a:t> </a:t>
            </a:r>
            <a:r>
              <a:rPr lang="ru-RU" dirty="0" err="1"/>
              <a:t>конфигурациите</a:t>
            </a:r>
            <a:r>
              <a:rPr lang="ru-RU" dirty="0"/>
              <a:t> на </a:t>
            </a:r>
            <a:r>
              <a:rPr lang="ru-RU" dirty="0" err="1"/>
              <a:t>редове</a:t>
            </a:r>
            <a:r>
              <a:rPr lang="ru-RU" dirty="0"/>
              <a:t>), за да </a:t>
            </a:r>
            <a:r>
              <a:rPr lang="ru-RU" dirty="0" smtClean="0"/>
              <a:t>се  </a:t>
            </a:r>
            <a:r>
              <a:rPr lang="ru-RU" dirty="0" err="1" smtClean="0"/>
              <a:t>подобри</a:t>
            </a:r>
            <a:r>
              <a:rPr lang="ru-RU" dirty="0" smtClean="0"/>
              <a:t> </a:t>
            </a:r>
            <a:r>
              <a:rPr lang="ru-RU" dirty="0"/>
              <a:t>микроклимата, да </a:t>
            </a:r>
            <a:r>
              <a:rPr lang="ru-RU" dirty="0" smtClean="0"/>
              <a:t>се увеличите </a:t>
            </a:r>
            <a:r>
              <a:rPr lang="ru-RU" dirty="0" err="1"/>
              <a:t>покритието</a:t>
            </a:r>
            <a:r>
              <a:rPr lang="ru-RU" dirty="0"/>
              <a:t> на </a:t>
            </a:r>
            <a:r>
              <a:rPr lang="ru-RU" dirty="0" err="1"/>
              <a:t>листата</a:t>
            </a:r>
            <a:r>
              <a:rPr lang="ru-RU" dirty="0"/>
              <a:t> и да </a:t>
            </a:r>
            <a:r>
              <a:rPr lang="ru-RU" dirty="0" smtClean="0"/>
              <a:t>се </a:t>
            </a:r>
            <a:r>
              <a:rPr lang="ru-RU" dirty="0" err="1" smtClean="0"/>
              <a:t>използвате</a:t>
            </a:r>
            <a:r>
              <a:rPr lang="ru-RU" dirty="0" smtClean="0"/>
              <a:t> </a:t>
            </a:r>
            <a:r>
              <a:rPr lang="ru-RU" dirty="0" err="1"/>
              <a:t>по-добре</a:t>
            </a:r>
            <a:r>
              <a:rPr lang="ru-RU" dirty="0"/>
              <a:t> </a:t>
            </a:r>
            <a:r>
              <a:rPr lang="ru-RU" dirty="0" err="1"/>
              <a:t>влагата</a:t>
            </a:r>
            <a:r>
              <a:rPr lang="ru-RU" dirty="0"/>
              <a:t> на </a:t>
            </a:r>
            <a:r>
              <a:rPr lang="ru-RU" dirty="0" err="1"/>
              <a:t>почвата</a:t>
            </a:r>
            <a:r>
              <a:rPr lang="ru-RU" dirty="0"/>
              <a:t> ... </a:t>
            </a:r>
            <a:r>
              <a:rPr lang="ru-RU" dirty="0" err="1"/>
              <a:t>скорост</a:t>
            </a:r>
            <a:r>
              <a:rPr lang="ru-RU" dirty="0"/>
              <a:t> и </a:t>
            </a:r>
            <a:r>
              <a:rPr lang="ru-RU" dirty="0" err="1"/>
              <a:t>натрупване</a:t>
            </a:r>
            <a:r>
              <a:rPr lang="ru-RU" dirty="0"/>
              <a:t> на </a:t>
            </a:r>
            <a:r>
              <a:rPr lang="ru-RU" dirty="0" err="1"/>
              <a:t>биомаса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796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29" y="44308"/>
            <a:ext cx="12023035" cy="81500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Безоранна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 обработка; </a:t>
            </a:r>
            <a:r>
              <a:rPr lang="ru-RU" sz="3600" b="1" dirty="0" err="1">
                <a:solidFill>
                  <a:schemeClr val="accent5">
                    <a:lumMod val="75000"/>
                  </a:schemeClr>
                </a:solidFill>
              </a:rPr>
              <a:t>Покривни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5">
                    <a:lumMod val="75000"/>
                  </a:schemeClr>
                </a:solidFill>
              </a:rPr>
              <a:t>култури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; </a:t>
            </a:r>
            <a:r>
              <a:rPr lang="ru-RU" sz="3600" b="1" dirty="0" err="1">
                <a:solidFill>
                  <a:schemeClr val="accent5">
                    <a:lumMod val="75000"/>
                  </a:schemeClr>
                </a:solidFill>
              </a:rPr>
              <a:t>Развъждане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 на растения; </a:t>
            </a:r>
            <a:r>
              <a:rPr lang="ru-RU" sz="3600" b="1" dirty="0" err="1">
                <a:solidFill>
                  <a:schemeClr val="accent5">
                    <a:lumMod val="75000"/>
                  </a:schemeClr>
                </a:solidFill>
              </a:rPr>
              <a:t>Смяна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</a:rPr>
              <a:t>реколтите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857249"/>
            <a:ext cx="3660126" cy="2512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9752" y="895557"/>
            <a:ext cx="3462129" cy="3183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0664" y="4023274"/>
            <a:ext cx="3508507" cy="23909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15603" y="857250"/>
            <a:ext cx="3949562" cy="29621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60126" y="3906282"/>
            <a:ext cx="4660608" cy="29517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15603" y="913367"/>
            <a:ext cx="4387128" cy="2764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457604"/>
            <a:ext cx="3786809" cy="139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32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Развъждане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на </a:t>
            </a:r>
            <a:r>
              <a:rPr lang="ru-RU" sz="4000" b="1" dirty="0" err="1">
                <a:solidFill>
                  <a:schemeClr val="accent5">
                    <a:lumMod val="75000"/>
                  </a:schemeClr>
                </a:solidFill>
              </a:rPr>
              <a:t>по-адаптивни</a:t>
            </a:r>
            <a:r>
              <a:rPr lang="ru-RU" sz="4000" b="1" dirty="0">
                <a:solidFill>
                  <a:schemeClr val="accent5">
                    <a:lumMod val="75000"/>
                  </a:schemeClr>
                </a:solidFill>
              </a:rPr>
              <a:t> растения и </a:t>
            </a:r>
            <a:r>
              <a:rPr lang="ru-RU" sz="4000" b="1" dirty="0" err="1" smtClean="0">
                <a:solidFill>
                  <a:schemeClr val="accent5">
                    <a:lumMod val="75000"/>
                  </a:schemeClr>
                </a:solidFill>
              </a:rPr>
              <a:t>добитък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Култивиране на растения, с</a:t>
            </a:r>
            <a:r>
              <a:rPr lang="en-US" b="1" dirty="0" smtClean="0"/>
              <a:t>:</a:t>
            </a:r>
            <a:endParaRPr lang="en-US" b="1" dirty="0" smtClean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/>
              <a:t>Толерантност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топлина</a:t>
            </a:r>
            <a:r>
              <a:rPr lang="ru-RU" dirty="0"/>
              <a:t> ... </a:t>
            </a:r>
            <a:r>
              <a:rPr lang="ru-RU" dirty="0" err="1"/>
              <a:t>намален</a:t>
            </a:r>
            <a:r>
              <a:rPr lang="ru-RU" dirty="0"/>
              <a:t> </a:t>
            </a:r>
            <a:r>
              <a:rPr lang="ru-RU" dirty="0" err="1" smtClean="0"/>
              <a:t>стрес</a:t>
            </a:r>
            <a:endParaRPr lang="ru-RU" dirty="0" smtClean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Ранен </a:t>
            </a:r>
            <a:r>
              <a:rPr lang="ru-RU" dirty="0"/>
              <a:t>или </a:t>
            </a:r>
            <a:r>
              <a:rPr lang="ru-RU" dirty="0" err="1"/>
              <a:t>късен</a:t>
            </a:r>
            <a:r>
              <a:rPr lang="ru-RU" dirty="0"/>
              <a:t> </a:t>
            </a:r>
            <a:r>
              <a:rPr lang="ru-RU" dirty="0" smtClean="0"/>
              <a:t>падеж</a:t>
            </a:r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Толерантност</a:t>
            </a:r>
            <a:r>
              <a:rPr lang="ru-RU" dirty="0" smtClean="0"/>
              <a:t> </a:t>
            </a:r>
            <a:r>
              <a:rPr lang="ru-RU" dirty="0" err="1"/>
              <a:t>към</a:t>
            </a:r>
            <a:r>
              <a:rPr lang="ru-RU" dirty="0"/>
              <a:t> суша ... </a:t>
            </a:r>
            <a:r>
              <a:rPr lang="ru-RU" dirty="0" err="1"/>
              <a:t>намален</a:t>
            </a:r>
            <a:r>
              <a:rPr lang="ru-RU" dirty="0"/>
              <a:t> </a:t>
            </a:r>
            <a:r>
              <a:rPr lang="ru-RU" dirty="0" err="1" smtClean="0"/>
              <a:t>стрес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Намалени</a:t>
            </a:r>
            <a:r>
              <a:rPr lang="ru-RU" dirty="0" smtClean="0"/>
              <a:t> </a:t>
            </a:r>
            <a:r>
              <a:rPr lang="ru-RU" dirty="0" err="1"/>
              <a:t>нужди</a:t>
            </a:r>
            <a:r>
              <a:rPr lang="ru-RU" dirty="0"/>
              <a:t> от </a:t>
            </a:r>
            <a:r>
              <a:rPr lang="ru-RU" dirty="0" smtClean="0"/>
              <a:t>вода</a:t>
            </a:r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Устойчивост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насекоми</a:t>
            </a:r>
            <a:r>
              <a:rPr lang="ru-RU" dirty="0"/>
              <a:t> и </a:t>
            </a:r>
            <a:r>
              <a:rPr lang="ru-RU" dirty="0" err="1" smtClean="0"/>
              <a:t>болести</a:t>
            </a:r>
            <a:endParaRPr lang="ru-RU" dirty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 smtClean="0"/>
              <a:t>Възможност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борба</a:t>
            </a:r>
            <a:r>
              <a:rPr lang="ru-RU" dirty="0"/>
              <a:t> с </a:t>
            </a:r>
            <a:r>
              <a:rPr lang="ru-RU" dirty="0" err="1" smtClean="0"/>
              <a:t>плевелите</a:t>
            </a:r>
            <a:r>
              <a:rPr lang="ru-RU" dirty="0" smtClean="0"/>
              <a:t>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bg-BG" b="1" dirty="0" smtClean="0"/>
              <a:t>Развъждане на животни, които</a:t>
            </a:r>
            <a:r>
              <a:rPr lang="en-US" b="1" dirty="0" smtClean="0"/>
              <a:t>:</a:t>
            </a:r>
            <a:endParaRPr lang="en-US" b="1" dirty="0" smtClean="0"/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err="1"/>
              <a:t>Толерантност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екстремна</a:t>
            </a:r>
            <a:r>
              <a:rPr lang="ru-RU" dirty="0"/>
              <a:t> </a:t>
            </a:r>
            <a:r>
              <a:rPr lang="ru-RU" dirty="0" err="1"/>
              <a:t>топлина</a:t>
            </a:r>
            <a:r>
              <a:rPr lang="ru-RU" dirty="0"/>
              <a:t>, </a:t>
            </a:r>
            <a:r>
              <a:rPr lang="ru-RU" dirty="0" err="1"/>
              <a:t>особено</a:t>
            </a:r>
            <a:r>
              <a:rPr lang="ru-RU" dirty="0"/>
              <a:t> при </a:t>
            </a:r>
            <a:r>
              <a:rPr lang="ru-RU" dirty="0" err="1"/>
              <a:t>възпроизвеждане</a:t>
            </a:r>
            <a:r>
              <a:rPr lang="ru-RU" dirty="0"/>
              <a:t> и </a:t>
            </a:r>
            <a:r>
              <a:rPr lang="ru-RU" dirty="0" err="1"/>
              <a:t>преобразуване</a:t>
            </a:r>
            <a:r>
              <a:rPr lang="ru-RU" dirty="0"/>
              <a:t> на </a:t>
            </a:r>
            <a:r>
              <a:rPr lang="ru-RU" dirty="0" smtClean="0"/>
              <a:t>фуража</a:t>
            </a:r>
          </a:p>
          <a:p>
            <a:pPr lvl="1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dirty="0" smtClean="0"/>
              <a:t>Порода </a:t>
            </a:r>
            <a:r>
              <a:rPr lang="ru-RU" dirty="0"/>
              <a:t>с </a:t>
            </a:r>
            <a:r>
              <a:rPr lang="ru-RU" dirty="0" err="1"/>
              <a:t>местни</a:t>
            </a:r>
            <a:r>
              <a:rPr lang="ru-RU" dirty="0"/>
              <a:t> породи,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по-толерантни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екстремните</a:t>
            </a:r>
            <a:r>
              <a:rPr lang="ru-RU" dirty="0"/>
              <a:t> условия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7412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5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</a:rPr>
              <a:t>Прилагане на интелигентно земеделско оборудване и практики</a:t>
            </a:r>
            <a:endParaRPr lang="en-US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4914" y="1116530"/>
            <a:ext cx="9259503" cy="59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6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757" y="365125"/>
            <a:ext cx="1163293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Дигиталното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земеделие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бъдещето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... точно,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ефективно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рентабилно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... но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изисква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мащаб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и знания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54" y="2102910"/>
            <a:ext cx="7080634" cy="4052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525" y="4129238"/>
            <a:ext cx="4705931" cy="2498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335" y="1690688"/>
            <a:ext cx="4027356" cy="220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7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92727"/>
            <a:ext cx="11337235" cy="4526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Дигиталното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земеделие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е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бъдещето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... точно,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ефективно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рентабилно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... но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изисква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мащаб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и знания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2849" y="1228687"/>
            <a:ext cx="10644803" cy="555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22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1524891" cy="16648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План за действие: национално и регионално ниво (1) </a:t>
            </a:r>
            <a:endParaRPr lang="ru-RU" sz="4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695" y="1575459"/>
            <a:ext cx="10515600" cy="49528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Правителството се нуждае от ясен и добре финансиран план за насърчаване и развитие на устойчивото земеделие ... с конкретни цели за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изпълнение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Правителственият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план трябва да бъде широко и ясно представен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като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приоритет</a:t>
            </a: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Длъжностните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лица трябва да бъдат по-добре образовани по темите на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устойчивото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земеделие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Длъжностните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лица трябва да участват по-пряко в насърчаването на устойчиви земеделски практики и да работят в тясно сътрудничество с всички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заинтересовани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страни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Необходима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е ефективна програма за обучение на агрономи, консултанти и други, работещи с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фермерите</a:t>
            </a:r>
            <a:endParaRPr lang="ru-RU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Каналите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за комуникация с фермерите трябва да бъдат по-обширни и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целенасочени</a:t>
            </a:r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Това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може да се изгради около Националната служба за съвети в земеделието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103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План за действие: национално и регионално ниво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2)</a:t>
            </a:r>
            <a:endParaRPr lang="en-US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Т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рябва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да се разширят изследванията на устойчивите практики и да се популяризират резултатите - трябва да се създаде база данни за устойчиви практики, която да бъде лесно достъпна в мрежата за всички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заинтересовани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страни</a:t>
            </a:r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Бюрокрацията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трябва да бъде сведена до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минимум</a:t>
            </a: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земеделските стопани трябва да бъдат предоставени значителни публични и частни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финансови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ресурси</a:t>
            </a:r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Субсидиите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трябва да бъдат насочени към по-добро насърчаване на устойчивостта, напр. като условие за допустимост в програмата за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ОСП</a:t>
            </a: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Трябва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да се разшири селската инфраструктура, напр. напояване, Интернет (високоскоростен широколентов достъп), </a:t>
            </a: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пътища</a:t>
            </a:r>
            <a:endParaRPr lang="ru-RU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 defTabSz="457200"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Земеделските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производители трябва да бъдат подпомагани при поемането на рисковете, свързани с приемането на устойчиви практики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5116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5855"/>
            <a:ext cx="10515600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Пътна карта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фермери и агро-бизнеси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1370"/>
            <a:ext cx="10515600" cy="527936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Образованието на фермерите трябва да се разшири за да се подчертае значението на устойчивите практики; техните икономически, социални и екологични ползи, заедно със стъпките им за </a:t>
            </a:r>
            <a:r>
              <a:rPr lang="ru-RU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изпълнение</a:t>
            </a:r>
            <a:endParaRPr lang="ru-RU" sz="26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Обучение </a:t>
            </a: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фермери за управление на бизнеса, планиране, кръгова икономика, изменение на климата, интернет услуги, цифрово / прецизно земеделие и </a:t>
            </a: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др.</a:t>
            </a:r>
          </a:p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sz="26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Осигуряване</a:t>
            </a: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лесен достъп до наличните знания по фермерски теми </a:t>
            </a:r>
            <a:r>
              <a:rPr lang="en-US" sz="2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  <a:endParaRPr lang="en-US" sz="2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Стойността на преминаването към подобрени сортове и култури и продукти с </a:t>
            </a: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по-висока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стойност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Популяризириране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чрез демонстрация и </a:t>
            </a: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споделен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опит</a:t>
            </a: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Значението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маркетинга, стойността на етикетирането и </a:t>
            </a: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ценовата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сила</a:t>
            </a: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Подобрени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производствени практики и алтернативи за цифрова /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механизация</a:t>
            </a: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Наличие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финансови ресурси и достъп до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субсидии</a:t>
            </a:r>
          </a:p>
          <a:p>
            <a:pPr lvl="1" defTabSz="457200">
              <a:spcBef>
                <a:spcPts val="1000"/>
              </a:spcBef>
              <a:buClr>
                <a:schemeClr val="accent5">
                  <a:lumMod val="75000"/>
                </a:schemeClr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Устойчиви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sz="22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практики, напр. зелена енергия, намаляване на входа, компостиране, повторна употреба / рециклиране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7734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План за действие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Потребители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Clr>
                <a:schemeClr val="accent5">
                  <a:lumMod val="75000"/>
                </a:schemeClr>
              </a:buClr>
              <a:buNone/>
            </a:pPr>
            <a:r>
              <a:rPr lang="ru-RU" dirty="0" smtClean="0"/>
              <a:t> </a:t>
            </a:r>
            <a:r>
              <a:rPr lang="ru-RU" dirty="0" err="1" smtClean="0"/>
              <a:t>Необходими</a:t>
            </a:r>
            <a:r>
              <a:rPr lang="ru-RU" dirty="0" smtClean="0"/>
              <a:t> </a:t>
            </a:r>
            <a:r>
              <a:rPr lang="ru-RU" dirty="0" smtClean="0"/>
              <a:t>са програми за обучение на потребителите относно стойността на продуктите, произведени с помощта на устойчиви практики, с цел разширяване на пазара и повишаване на цените ... и защо устойчиво произведената храна е важна за </a:t>
            </a:r>
            <a:r>
              <a:rPr lang="ru-RU" dirty="0" err="1" smtClean="0"/>
              <a:t>тях</a:t>
            </a:r>
            <a:endParaRPr lang="bg-BG" dirty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 smtClean="0"/>
              <a:t>Органичните</a:t>
            </a:r>
            <a:r>
              <a:rPr lang="ru-RU" dirty="0" smtClean="0"/>
              <a:t> </a:t>
            </a:r>
            <a:r>
              <a:rPr lang="ru-RU" dirty="0" smtClean="0"/>
              <a:t>продукти трябва да се популяризират поради повишената им </a:t>
            </a:r>
            <a:r>
              <a:rPr lang="ru-RU" dirty="0" err="1" smtClean="0"/>
              <a:t>стойност</a:t>
            </a:r>
            <a:r>
              <a:rPr lang="ru-RU" dirty="0" smtClean="0"/>
              <a:t> </a:t>
            </a:r>
            <a:endParaRPr lang="bg-BG" dirty="0" smtClean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 smtClean="0"/>
              <a:t>Следва</a:t>
            </a:r>
            <a:r>
              <a:rPr lang="ru-RU" dirty="0" smtClean="0"/>
              <a:t> </a:t>
            </a:r>
            <a:r>
              <a:rPr lang="ru-RU" dirty="0" smtClean="0"/>
              <a:t>да се насърчават специални опаковки и етикетиране на устойчиво произведени продукти, за да се повиши търсенето и </a:t>
            </a:r>
            <a:r>
              <a:rPr lang="ru-RU" dirty="0" smtClean="0"/>
              <a:t>цените</a:t>
            </a:r>
            <a:endParaRPr lang="bg-BG" dirty="0" smtClean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dirty="0" smtClean="0"/>
              <a:t> </a:t>
            </a:r>
            <a:r>
              <a:rPr lang="ru-RU" dirty="0" err="1" smtClean="0"/>
              <a:t>Потребителите</a:t>
            </a:r>
            <a:r>
              <a:rPr lang="ru-RU" dirty="0" smtClean="0"/>
              <a:t> </a:t>
            </a:r>
            <a:r>
              <a:rPr lang="ru-RU" dirty="0" smtClean="0"/>
              <a:t>трябва да бъдат обучени за начини за намаляване на разхищаването на храни </a:t>
            </a:r>
            <a:endParaRPr lang="bg-BG" dirty="0" smtClean="0"/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bg-BG" dirty="0"/>
              <a:t> </a:t>
            </a:r>
            <a:r>
              <a:rPr lang="ru-RU" dirty="0" err="1" smtClean="0"/>
              <a:t>Потребителите</a:t>
            </a:r>
            <a:r>
              <a:rPr lang="ru-RU" dirty="0" smtClean="0"/>
              <a:t> </a:t>
            </a:r>
            <a:r>
              <a:rPr lang="ru-RU" dirty="0" smtClean="0"/>
              <a:t>трябва да бъдат обучени относно компромисите между месните продукти от животински и растителен произход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265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Какво да се предприеме?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70000"/>
              <a:buFont typeface="Wingdings 3" charset="2"/>
              <a:buChar char="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Възлагане на отговорност в рамките на правителството за планиране и изпълнение на ефективна програма за устойчиво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земеделие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се търси отговорност за постигане на количествено измерими и качествени цели, включително отношението и резултатите на земеделските производители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потребителите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Изграждане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способности за изследвания и разширяване в подкрепа 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устойчивото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земеделие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342900" lvl="0" indent="-342900" defTabSz="457200">
              <a:buClr>
                <a:schemeClr val="accent5">
                  <a:lumMod val="75000"/>
                </a:schemeClr>
              </a:buClr>
              <a:buSzPct val="80000"/>
              <a:buFont typeface="Wingdings 3" charset="2"/>
              <a:buChar char=""/>
            </a:pP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Използване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на фермери-лидери за насърчаване устойчивото земеделие и промяната на нивото „ферма“</a:t>
            </a:r>
          </a:p>
          <a:p>
            <a:pPr marL="342900" lvl="0" indent="-342900" defTabSz="457200">
              <a:buClr>
                <a:srgbClr val="F5A408"/>
              </a:buClr>
              <a:buSzPct val="800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931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7774" y="2780333"/>
            <a:ext cx="10515600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Въпроси?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82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19577</TotalTime>
  <Words>1817</Words>
  <Application>Microsoft Office PowerPoint</Application>
  <PresentationFormat>Widescreen</PresentationFormat>
  <Paragraphs>156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Roboto</vt:lpstr>
      <vt:lpstr>Times New Roman</vt:lpstr>
      <vt:lpstr>Wingdings</vt:lpstr>
      <vt:lpstr>Wingdings 3</vt:lpstr>
      <vt:lpstr>Office Theme</vt:lpstr>
      <vt:lpstr>PowerPoint Presentation</vt:lpstr>
      <vt:lpstr>Кои са елементите на климатичните промени</vt:lpstr>
      <vt:lpstr>Промяна в средната годишна температура на повърхността от 1960-1990 до 2070-2100 ... Симулация</vt:lpstr>
      <vt:lpstr>Промяна в средните валежи от 2000 до 2050 г.</vt:lpstr>
      <vt:lpstr>Въздействие на климатичните промени върху културите</vt:lpstr>
      <vt:lpstr>Влияние на климатичните промени върху културите -2</vt:lpstr>
      <vt:lpstr>Влияние на климатичните промени върху културите -3</vt:lpstr>
      <vt:lpstr>Влияние на климатичните промени върху добитъка</vt:lpstr>
      <vt:lpstr>Въздействие на климатичните промени върху вредители, болестите и плевели</vt:lpstr>
      <vt:lpstr>Влияние на климатичните промени върху почвите</vt:lpstr>
      <vt:lpstr>Въздействие на климатичните промени върху нуждите от вода и наличността</vt:lpstr>
      <vt:lpstr>Влияние на климатичните промени върху земеделието до 2080</vt:lpstr>
      <vt:lpstr>Промяна в потенциалните средни добиви от царевица, картофи, ориз и пшеница през 2050 г. ... симулационно проучване</vt:lpstr>
      <vt:lpstr>Симулационно проучване на изменението на климата:  Добиви от пшеница през 2050 г. в сравнение с 2010 г. при използване на нови технологии</vt:lpstr>
      <vt:lpstr>Смекчаване и адаптация към климатичните промени в земеделието</vt:lpstr>
      <vt:lpstr>Безоранна обработка; Покривни култури; Развъждане на растения; Смяна на реколтите </vt:lpstr>
      <vt:lpstr>Развъждане на по-адаптивни растения и добитък</vt:lpstr>
      <vt:lpstr>Прилагане на интелигентно земеделско оборудване и практики</vt:lpstr>
      <vt:lpstr>Дигиталното земеделие е бъдещето ... точно, ефективно и рентабилно ... но изисква мащаб и знания</vt:lpstr>
      <vt:lpstr>Дигиталното земеделие е бъдещето ... точно, ефективно и рентабилно ... но изисква мащаб и знания</vt:lpstr>
      <vt:lpstr>    План за действие: национално и регионално ниво (1) </vt:lpstr>
      <vt:lpstr>   План за действие: национално и регионално ниво (2)</vt:lpstr>
      <vt:lpstr>Пътна карта: фермери и агро-бизнеси</vt:lpstr>
      <vt:lpstr>План за действие: Потребители</vt:lpstr>
      <vt:lpstr>Какво да се предприеме?</vt:lpstr>
      <vt:lpstr>Въпроси?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to a low carbon, waste and water agriculture</dc:title>
  <dc:creator>Alan Thodey</dc:creator>
  <cp:lastModifiedBy>Cveta ABR</cp:lastModifiedBy>
  <cp:revision>85</cp:revision>
  <dcterms:created xsi:type="dcterms:W3CDTF">2021-03-24T15:27:52Z</dcterms:created>
  <dcterms:modified xsi:type="dcterms:W3CDTF">2021-04-15T19:58:16Z</dcterms:modified>
</cp:coreProperties>
</file>