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6" r:id="rId1"/>
  </p:sldMasterIdLst>
  <p:sldIdLst>
    <p:sldId id="256" r:id="rId2"/>
    <p:sldId id="290" r:id="rId3"/>
    <p:sldId id="287" r:id="rId4"/>
    <p:sldId id="288" r:id="rId5"/>
    <p:sldId id="276" r:id="rId6"/>
    <p:sldId id="286" r:id="rId7"/>
    <p:sldId id="291" r:id="rId8"/>
    <p:sldId id="277" r:id="rId9"/>
    <p:sldId id="281" r:id="rId10"/>
    <p:sldId id="282" r:id="rId11"/>
    <p:sldId id="283" r:id="rId12"/>
    <p:sldId id="289" r:id="rId13"/>
    <p:sldId id="280" r:id="rId14"/>
    <p:sldId id="285" r:id="rId15"/>
    <p:sldId id="279" r:id="rId16"/>
    <p:sldId id="273" r:id="rId17"/>
    <p:sldId id="292" r:id="rId18"/>
    <p:sldId id="278" r:id="rId19"/>
    <p:sldId id="294" r:id="rId20"/>
    <p:sldId id="275" r:id="rId21"/>
    <p:sldId id="263" r:id="rId22"/>
    <p:sldId id="266" r:id="rId23"/>
    <p:sldId id="267" r:id="rId24"/>
    <p:sldId id="269" r:id="rId25"/>
    <p:sldId id="270" r:id="rId26"/>
    <p:sldId id="271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66" d="100"/>
          <a:sy n="66" d="100"/>
        </p:scale>
        <p:origin x="668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AB6D8-DF93-40B1-BF71-458BF4BECBC5}" type="datetimeFigureOut">
              <a:rPr lang="en-US" smtClean="0"/>
              <a:pPr/>
              <a:t>14-Apr-21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8FCA-009E-45D1-96A4-8F7D8502AC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046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AB6D8-DF93-40B1-BF71-458BF4BECBC5}" type="datetimeFigureOut">
              <a:rPr lang="en-US" smtClean="0"/>
              <a:pPr/>
              <a:t>14-Apr-21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8FCA-009E-45D1-96A4-8F7D8502AC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530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AB6D8-DF93-40B1-BF71-458BF4BECBC5}" type="datetimeFigureOut">
              <a:rPr lang="en-US" smtClean="0"/>
              <a:pPr/>
              <a:t>14-Apr-21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8FCA-009E-45D1-96A4-8F7D8502AC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388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AB6D8-DF93-40B1-BF71-458BF4BECBC5}" type="datetimeFigureOut">
              <a:rPr lang="en-US" smtClean="0"/>
              <a:pPr/>
              <a:t>14-Apr-21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8FCA-009E-45D1-96A4-8F7D8502AC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663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AB6D8-DF93-40B1-BF71-458BF4BECBC5}" type="datetimeFigureOut">
              <a:rPr lang="en-US" smtClean="0"/>
              <a:pPr/>
              <a:t>14-Apr-21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8FCA-009E-45D1-96A4-8F7D8502AC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9479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AB6D8-DF93-40B1-BF71-458BF4BECBC5}" type="datetimeFigureOut">
              <a:rPr lang="en-US" smtClean="0"/>
              <a:pPr/>
              <a:t>14-Apr-21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8FCA-009E-45D1-96A4-8F7D8502AC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8811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AB6D8-DF93-40B1-BF71-458BF4BECBC5}" type="datetimeFigureOut">
              <a:rPr lang="en-US" smtClean="0"/>
              <a:pPr/>
              <a:t>14-Apr-21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8FCA-009E-45D1-96A4-8F7D8502AC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035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AB6D8-DF93-40B1-BF71-458BF4BECBC5}" type="datetimeFigureOut">
              <a:rPr lang="en-US" smtClean="0"/>
              <a:pPr/>
              <a:t>14-Apr-21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8FCA-009E-45D1-96A4-8F7D8502AC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8015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AB6D8-DF93-40B1-BF71-458BF4BECBC5}" type="datetimeFigureOut">
              <a:rPr lang="en-US" smtClean="0"/>
              <a:pPr/>
              <a:t>14-Apr-21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8FCA-009E-45D1-96A4-8F7D8502AC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4140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AB6D8-DF93-40B1-BF71-458BF4BECBC5}" type="datetimeFigureOut">
              <a:rPr lang="en-US" smtClean="0"/>
              <a:pPr/>
              <a:t>14-Apr-21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8FCA-009E-45D1-96A4-8F7D8502AC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040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AB6D8-DF93-40B1-BF71-458BF4BECBC5}" type="datetimeFigureOut">
              <a:rPr lang="en-US" smtClean="0"/>
              <a:pPr/>
              <a:t>14-Apr-21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8FCA-009E-45D1-96A4-8F7D8502AC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038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BAB6D8-DF93-40B1-BF71-458BF4BECBC5}" type="datetimeFigureOut">
              <a:rPr lang="en-US" smtClean="0"/>
              <a:pPr/>
              <a:t>14-Apr-21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4F8FCA-009E-45D1-96A4-8F7D8502AC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294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6889" y="1793173"/>
            <a:ext cx="4537498" cy="3250465"/>
          </a:xfrm>
        </p:spPr>
        <p:txBody>
          <a:bodyPr>
            <a:normAutofit fontScale="85000" lnSpcReduction="20000"/>
          </a:bodyPr>
          <a:lstStyle/>
          <a:p>
            <a:pPr algn="l"/>
            <a:endParaRPr lang="en-US" sz="2800" dirty="0" smtClean="0"/>
          </a:p>
          <a:p>
            <a:pPr algn="l"/>
            <a:r>
              <a:rPr lang="en-US" sz="4600" b="1" dirty="0" smtClean="0">
                <a:solidFill>
                  <a:schemeClr val="accent6">
                    <a:lumMod val="75000"/>
                  </a:schemeClr>
                </a:solidFill>
              </a:rPr>
              <a:t>Impact of climate change on agriculture in Bulgaria: Mitigation &amp; Adaptation</a:t>
            </a:r>
            <a:endParaRPr lang="en-US" sz="46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l"/>
            <a:r>
              <a:rPr lang="en-US" sz="4600" dirty="0" smtClean="0"/>
              <a:t> </a:t>
            </a:r>
          </a:p>
          <a:p>
            <a:pPr algn="l"/>
            <a:endParaRPr lang="en-US" sz="2800" dirty="0" smtClean="0"/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B3710249-E0F7-45BC-9E19-DD0D22546B1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068" y="150265"/>
            <a:ext cx="3320248" cy="116764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03849" y="5287991"/>
            <a:ext cx="462375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5">
                    <a:lumMod val="75000"/>
                  </a:schemeClr>
                </a:solidFill>
              </a:rPr>
              <a:t>ALAN THODEY</a:t>
            </a:r>
            <a:r>
              <a:rPr lang="bg-BG" sz="2000" b="1" dirty="0" smtClean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en-US" sz="2000" b="1" dirty="0" smtClean="0">
                <a:solidFill>
                  <a:schemeClr val="accent5">
                    <a:lumMod val="75000"/>
                  </a:schemeClr>
                </a:solidFill>
              </a:rPr>
              <a:t>IESDI</a:t>
            </a:r>
            <a:endParaRPr lang="bg-BG" sz="20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en-US" sz="2000" b="1" dirty="0" smtClean="0">
                <a:solidFill>
                  <a:schemeClr val="accent5">
                    <a:lumMod val="75000"/>
                  </a:schemeClr>
                </a:solidFill>
              </a:rPr>
              <a:t>First webinar on the project </a:t>
            </a:r>
            <a:r>
              <a:rPr lang="bg-BG" sz="2000" b="1" dirty="0" smtClean="0">
                <a:solidFill>
                  <a:schemeClr val="accent5">
                    <a:lumMod val="75000"/>
                  </a:schemeClr>
                </a:solidFill>
              </a:rPr>
              <a:t>“</a:t>
            </a:r>
            <a:r>
              <a:rPr lang="en-US" sz="2000" b="1" dirty="0" smtClean="0">
                <a:solidFill>
                  <a:schemeClr val="accent5">
                    <a:lumMod val="75000"/>
                  </a:schemeClr>
                </a:solidFill>
              </a:rPr>
              <a:t>Active farmers</a:t>
            </a:r>
            <a:r>
              <a:rPr lang="bg-BG" sz="2000"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2000" b="1" dirty="0" smtClean="0">
                <a:solidFill>
                  <a:schemeClr val="accent5">
                    <a:lumMod val="75000"/>
                  </a:schemeClr>
                </a:solidFill>
              </a:rPr>
              <a:t>for CCA</a:t>
            </a:r>
            <a:r>
              <a:rPr lang="bg-BG" sz="2000" b="1" dirty="0" smtClean="0">
                <a:solidFill>
                  <a:schemeClr val="accent5">
                    <a:lumMod val="75000"/>
                  </a:schemeClr>
                </a:solidFill>
              </a:rPr>
              <a:t>”, </a:t>
            </a:r>
            <a:r>
              <a:rPr lang="en-US" sz="2000" b="1" dirty="0" smtClean="0">
                <a:solidFill>
                  <a:schemeClr val="accent5">
                    <a:lumMod val="75000"/>
                  </a:schemeClr>
                </a:solidFill>
              </a:rPr>
              <a:t>AU-Plovdiv</a:t>
            </a:r>
            <a:endParaRPr lang="bg-BG" sz="20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bg-BG" sz="2000" b="1" dirty="0" smtClean="0">
                <a:solidFill>
                  <a:schemeClr val="accent5">
                    <a:lumMod val="75000"/>
                  </a:schemeClr>
                </a:solidFill>
              </a:rPr>
              <a:t>06.04.2021 г.</a:t>
            </a:r>
            <a:endParaRPr lang="en-US" sz="20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027" name="Picture 3" descr="D:\DELL INFO\Documents\IPURI\WEB site\Logo\IESDI - Blue and Green - Vertica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98971" y="308758"/>
            <a:ext cx="1793175" cy="926275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8502732" y="1128157"/>
            <a:ext cx="30875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chemeClr val="accent5">
                    <a:lumMod val="75000"/>
                  </a:schemeClr>
                </a:solidFill>
              </a:rPr>
              <a:t>INSTITUTE FOR ENTREPRENEURSHIP, SUSTAINABLE DEVELOPMENT AND INNOVATION</a:t>
            </a:r>
            <a:endParaRPr lang="en-US" sz="12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8659" y="1896177"/>
            <a:ext cx="6748145" cy="4869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6611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299033" cy="1325563"/>
          </a:xfrm>
        </p:spPr>
        <p:txBody>
          <a:bodyPr/>
          <a:lstStyle/>
          <a:p>
            <a:pPr algn="ctr"/>
            <a:r>
              <a:rPr lang="en-US" b="1" dirty="0" smtClean="0"/>
              <a:t>What are the elements of climate change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7129" y="1363611"/>
            <a:ext cx="10515600" cy="5032375"/>
          </a:xfrm>
        </p:spPr>
        <p:txBody>
          <a:bodyPr>
            <a:normAutofit/>
          </a:bodyPr>
          <a:lstStyle/>
          <a:p>
            <a:r>
              <a:rPr lang="en-US" dirty="0" smtClean="0"/>
              <a:t>Increased heat and more extreme temperatures…heat waves</a:t>
            </a:r>
          </a:p>
          <a:p>
            <a:r>
              <a:rPr lang="en-US" dirty="0" smtClean="0"/>
              <a:t>Decreased rainfall and more intense droughts…declining water supplies</a:t>
            </a:r>
          </a:p>
          <a:p>
            <a:r>
              <a:rPr lang="en-US" dirty="0" smtClean="0"/>
              <a:t>More extreme rainstorms…flooding, erosion</a:t>
            </a:r>
          </a:p>
          <a:p>
            <a:r>
              <a:rPr lang="en-US" dirty="0" smtClean="0"/>
              <a:t>Warming oceans and rising sea levels…affecting weather patterns</a:t>
            </a:r>
          </a:p>
          <a:p>
            <a:r>
              <a:rPr lang="en-US" dirty="0" smtClean="0"/>
              <a:t>Increased insect and disease outbreaks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4209449"/>
            <a:ext cx="10299033" cy="2648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7681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5137" y="3062287"/>
            <a:ext cx="6181725" cy="7334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5137" y="3062287"/>
            <a:ext cx="6181725" cy="7334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5137" y="3062287"/>
            <a:ext cx="6181725" cy="7334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Change in average annual surface temperature from 1960-1990 to 2070-2100…</a:t>
            </a:r>
            <a:r>
              <a:rPr lang="en-US" b="1" dirty="0" err="1" smtClean="0"/>
              <a:t>Simulaiton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05288" y="1504134"/>
            <a:ext cx="8518358" cy="5557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4362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Change in average rainfall from 2000 to 2050 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29297" y="1690688"/>
            <a:ext cx="10057176" cy="450798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741019" y="6004180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rgbClr val="111111"/>
                </a:solidFill>
                <a:latin typeface="Roboto" panose="02000000000000000000" pitchFamily="2" charset="0"/>
              </a:rPr>
              <a:t>Change in average annual precipitation (mm), 2000-2050, A1B IPCC </a:t>
            </a:r>
            <a:r>
              <a:rPr lang="en-US" dirty="0" smtClean="0">
                <a:solidFill>
                  <a:srgbClr val="111111"/>
                </a:solidFill>
                <a:latin typeface="Roboto" panose="02000000000000000000" pitchFamily="2" charset="0"/>
              </a:rPr>
              <a:t>scenario simulation</a:t>
            </a:r>
            <a:endParaRPr lang="en-US" b="0" i="0" dirty="0">
              <a:solidFill>
                <a:srgbClr val="111111"/>
              </a:solidFill>
              <a:effectLst/>
              <a:latin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03188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5400" b="1" dirty="0" smtClean="0"/>
              <a:t>Impact of climate change on crops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35057"/>
          </a:xfrm>
        </p:spPr>
        <p:txBody>
          <a:bodyPr>
            <a:normAutofit lnSpcReduction="10000"/>
          </a:bodyPr>
          <a:lstStyle/>
          <a:p>
            <a:pPr lvl="0"/>
            <a:r>
              <a:rPr lang="en-US" b="1" dirty="0"/>
              <a:t>Changes in length of growing season</a:t>
            </a:r>
            <a:endParaRPr lang="en-US" dirty="0"/>
          </a:p>
          <a:p>
            <a:pPr lvl="1"/>
            <a:r>
              <a:rPr lang="en-US" dirty="0"/>
              <a:t>Based on air temperature…earlier spring…later autumn</a:t>
            </a:r>
          </a:p>
          <a:p>
            <a:pPr lvl="1"/>
            <a:r>
              <a:rPr lang="en-US" dirty="0"/>
              <a:t>For thermophilic crops, allows for more optimal timing</a:t>
            </a:r>
          </a:p>
          <a:p>
            <a:pPr lvl="2"/>
            <a:r>
              <a:rPr lang="en-US" dirty="0"/>
              <a:t>Corn harvest </a:t>
            </a:r>
            <a:r>
              <a:rPr lang="en-US" dirty="0" smtClean="0"/>
              <a:t>earlier…during August </a:t>
            </a:r>
            <a:r>
              <a:rPr lang="en-US" dirty="0"/>
              <a:t>by 2050</a:t>
            </a:r>
          </a:p>
          <a:p>
            <a:pPr lvl="2"/>
            <a:r>
              <a:rPr lang="en-US" dirty="0"/>
              <a:t>Winter wheat </a:t>
            </a:r>
            <a:r>
              <a:rPr lang="en-US" dirty="0" smtClean="0"/>
              <a:t>harvest earlier… by </a:t>
            </a:r>
            <a:r>
              <a:rPr lang="en-US" dirty="0"/>
              <a:t>1-2 </a:t>
            </a:r>
            <a:r>
              <a:rPr lang="en-US" dirty="0" smtClean="0"/>
              <a:t>weeks </a:t>
            </a:r>
            <a:r>
              <a:rPr lang="en-US" dirty="0"/>
              <a:t>by 2050</a:t>
            </a:r>
          </a:p>
          <a:p>
            <a:pPr lvl="1"/>
            <a:r>
              <a:rPr lang="en-US" dirty="0"/>
              <a:t>Allows for new crops…second cropping</a:t>
            </a:r>
          </a:p>
          <a:p>
            <a:pPr lvl="0"/>
            <a:r>
              <a:rPr lang="en-US" b="1" dirty="0"/>
              <a:t>Agro-phenology…changes to timing of </a:t>
            </a:r>
            <a:r>
              <a:rPr lang="en-US" b="1" dirty="0" err="1"/>
              <a:t>phenological</a:t>
            </a:r>
            <a:r>
              <a:rPr lang="en-US" b="1" dirty="0"/>
              <a:t> phases</a:t>
            </a:r>
            <a:endParaRPr lang="en-US" dirty="0"/>
          </a:p>
          <a:p>
            <a:pPr lvl="1"/>
            <a:r>
              <a:rPr lang="en-US" dirty="0"/>
              <a:t>Fruit flowering and ripening earlier</a:t>
            </a:r>
          </a:p>
          <a:p>
            <a:pPr lvl="1"/>
            <a:r>
              <a:rPr lang="en-US" dirty="0"/>
              <a:t>Longer growing season for vines/other crops</a:t>
            </a:r>
          </a:p>
          <a:p>
            <a:pPr lvl="1"/>
            <a:r>
              <a:rPr lang="en-US" dirty="0"/>
              <a:t>For grains, reduced flowering to ripening time reduces </a:t>
            </a:r>
            <a:r>
              <a:rPr lang="en-US" dirty="0" smtClean="0"/>
              <a:t>time for grain filling</a:t>
            </a:r>
            <a:endParaRPr lang="en-US" dirty="0"/>
          </a:p>
          <a:p>
            <a:pPr lvl="0"/>
            <a:r>
              <a:rPr lang="en-US" b="1" dirty="0"/>
              <a:t>Crop yields…based on growing season &amp; crop growth</a:t>
            </a:r>
            <a:endParaRPr lang="en-US" dirty="0"/>
          </a:p>
          <a:p>
            <a:pPr lvl="1"/>
            <a:r>
              <a:rPr lang="en-US" dirty="0"/>
              <a:t>Will likely </a:t>
            </a:r>
            <a:r>
              <a:rPr lang="en-US" dirty="0" smtClean="0"/>
              <a:t>rise initially </a:t>
            </a:r>
            <a:r>
              <a:rPr lang="en-US" dirty="0"/>
              <a:t>and then fall in the </a:t>
            </a:r>
            <a:r>
              <a:rPr lang="en-US" dirty="0" smtClean="0"/>
              <a:t>Balkans due to latitude</a:t>
            </a:r>
          </a:p>
          <a:p>
            <a:pPr lvl="1"/>
            <a:r>
              <a:rPr lang="en-US" dirty="0" smtClean="0"/>
              <a:t>In lower latitudes, already falling without adaptation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10027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Impact of climate change on crops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37074" y="1690688"/>
            <a:ext cx="8717852" cy="5282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9970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Impact of Climate Change on Crop Yields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0795" y="2339181"/>
            <a:ext cx="11112114" cy="3965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7908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Impact of climate change on </a:t>
            </a:r>
            <a:r>
              <a:rPr lang="en-US" b="1" dirty="0" smtClean="0"/>
              <a:t>livestock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71428"/>
          </a:xfrm>
        </p:spPr>
        <p:txBody>
          <a:bodyPr/>
          <a:lstStyle/>
          <a:p>
            <a:pPr lvl="0"/>
            <a:r>
              <a:rPr lang="en-US" b="1" dirty="0"/>
              <a:t>Livestock breeding will be adversely affected by greater heat </a:t>
            </a:r>
            <a:r>
              <a:rPr lang="en-US" b="1" dirty="0" smtClean="0"/>
              <a:t>stress</a:t>
            </a:r>
          </a:p>
          <a:p>
            <a:pPr lvl="1"/>
            <a:r>
              <a:rPr lang="en-US" dirty="0"/>
              <a:t>Negatively effects reproduction, metabolism, health</a:t>
            </a:r>
            <a:endParaRPr lang="en-US" b="1" dirty="0"/>
          </a:p>
          <a:p>
            <a:r>
              <a:rPr lang="en-US" b="1" dirty="0" smtClean="0"/>
              <a:t>Fodder </a:t>
            </a:r>
            <a:r>
              <a:rPr lang="en-US" b="1" dirty="0"/>
              <a:t>and pasture </a:t>
            </a:r>
            <a:r>
              <a:rPr lang="en-US" b="1" dirty="0" smtClean="0"/>
              <a:t>resources will be compromised </a:t>
            </a:r>
            <a:endParaRPr lang="en-US" dirty="0"/>
          </a:p>
          <a:p>
            <a:pPr lvl="1"/>
            <a:r>
              <a:rPr lang="en-US" dirty="0" smtClean="0"/>
              <a:t>Reduces </a:t>
            </a:r>
            <a:r>
              <a:rPr lang="en-US" dirty="0"/>
              <a:t>availability of fodder and grazing </a:t>
            </a:r>
            <a:r>
              <a:rPr lang="en-US" dirty="0" smtClean="0"/>
              <a:t>resources</a:t>
            </a:r>
          </a:p>
          <a:p>
            <a:pPr lvl="1"/>
            <a:r>
              <a:rPr lang="en-US" dirty="0" smtClean="0"/>
              <a:t>Will change feeding patterns…requiring higher grain input</a:t>
            </a:r>
            <a:endParaRPr lang="en-US" sz="2000" dirty="0"/>
          </a:p>
          <a:p>
            <a:pPr lvl="1"/>
            <a:r>
              <a:rPr lang="en-US" dirty="0" smtClean="0"/>
              <a:t>Increases risk of overgrazing </a:t>
            </a:r>
            <a:r>
              <a:rPr lang="en-US" dirty="0"/>
              <a:t>and </a:t>
            </a:r>
            <a:r>
              <a:rPr lang="en-US" dirty="0" smtClean="0"/>
              <a:t>erosion on pasture lands</a:t>
            </a:r>
            <a:endParaRPr lang="en-US" dirty="0"/>
          </a:p>
          <a:p>
            <a:r>
              <a:rPr lang="en-US" b="1" dirty="0" smtClean="0"/>
              <a:t>Increased pressure for meat alternatives</a:t>
            </a:r>
          </a:p>
          <a:p>
            <a:pPr lvl="1"/>
            <a:r>
              <a:rPr lang="en-US" dirty="0" smtClean="0"/>
              <a:t>Consumers will change their consumption behavior due to increased concern for environmental impact of meat production and increasing prices of meat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9929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Impact of climate change </a:t>
            </a:r>
            <a:r>
              <a:rPr lang="en-US" b="1" dirty="0" smtClean="0"/>
              <a:t>on </a:t>
            </a:r>
            <a:r>
              <a:rPr lang="en-US" b="1" dirty="0"/>
              <a:t>pests, diseases and </a:t>
            </a:r>
            <a:r>
              <a:rPr lang="en-US" b="1" dirty="0" smtClean="0"/>
              <a:t>weeds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 dirty="0" smtClean="0"/>
              <a:t>Increases risk </a:t>
            </a:r>
            <a:r>
              <a:rPr lang="en-US" b="1" dirty="0"/>
              <a:t>of </a:t>
            </a:r>
            <a:r>
              <a:rPr lang="en-US" b="1" dirty="0" smtClean="0"/>
              <a:t>pests and </a:t>
            </a:r>
            <a:r>
              <a:rPr lang="en-US" b="1" dirty="0"/>
              <a:t>diseases </a:t>
            </a:r>
            <a:endParaRPr lang="en-US" b="1" dirty="0" smtClean="0"/>
          </a:p>
          <a:p>
            <a:pPr lvl="1"/>
            <a:r>
              <a:rPr lang="en-US" dirty="0"/>
              <a:t>Will shorten the reproductive cycle of pests</a:t>
            </a:r>
          </a:p>
          <a:p>
            <a:pPr lvl="1"/>
            <a:r>
              <a:rPr lang="en-US" dirty="0" smtClean="0"/>
              <a:t>Will </a:t>
            </a:r>
            <a:r>
              <a:rPr lang="en-US" dirty="0"/>
              <a:t>stimulate the growth and generation </a:t>
            </a:r>
            <a:r>
              <a:rPr lang="en-US" dirty="0" smtClean="0"/>
              <a:t>of fungi, insects &amp; other pests</a:t>
            </a:r>
            <a:endParaRPr lang="en-US" dirty="0"/>
          </a:p>
          <a:p>
            <a:pPr lvl="1"/>
            <a:r>
              <a:rPr lang="en-US" dirty="0" smtClean="0"/>
              <a:t>Will </a:t>
            </a:r>
            <a:r>
              <a:rPr lang="en-US" dirty="0"/>
              <a:t>change the interactions between pests and their natural enemies and hosts</a:t>
            </a:r>
          </a:p>
          <a:p>
            <a:r>
              <a:rPr lang="en-US" b="1" dirty="0" smtClean="0"/>
              <a:t>Increases risk of weeds </a:t>
            </a:r>
          </a:p>
          <a:p>
            <a:pPr lvl="1"/>
            <a:r>
              <a:rPr lang="en-US" dirty="0" smtClean="0"/>
              <a:t>Will </a:t>
            </a:r>
            <a:r>
              <a:rPr lang="en-US" dirty="0"/>
              <a:t>stimulate the growth and generation of </a:t>
            </a:r>
            <a:r>
              <a:rPr lang="en-US" dirty="0" smtClean="0"/>
              <a:t>weeds </a:t>
            </a:r>
            <a:endParaRPr lang="en-US" b="1" dirty="0"/>
          </a:p>
          <a:p>
            <a:r>
              <a:rPr lang="en-US" b="1" dirty="0" smtClean="0"/>
              <a:t>Will impact food safety and security</a:t>
            </a:r>
          </a:p>
          <a:p>
            <a:pPr lvl="1"/>
            <a:r>
              <a:rPr lang="en-US" dirty="0" smtClean="0"/>
              <a:t>Will lead </a:t>
            </a:r>
            <a:r>
              <a:rPr lang="en-US" dirty="0"/>
              <a:t>to increased use of </a:t>
            </a:r>
            <a:r>
              <a:rPr lang="en-US" dirty="0" smtClean="0"/>
              <a:t>pesticides, weedicides, </a:t>
            </a:r>
            <a:r>
              <a:rPr lang="en-US" dirty="0"/>
              <a:t>veterinary </a:t>
            </a:r>
            <a:r>
              <a:rPr lang="en-US" dirty="0" smtClean="0"/>
              <a:t>drugs, etc.…Will impact the </a:t>
            </a:r>
            <a:r>
              <a:rPr lang="en-US" dirty="0"/>
              <a:t>food chain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4800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Impact of climate change on </a:t>
            </a:r>
            <a:r>
              <a:rPr lang="en-US" b="1" dirty="0" smtClean="0"/>
              <a:t>soils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88168"/>
            <a:ext cx="10515600" cy="5269832"/>
          </a:xfrm>
        </p:spPr>
        <p:txBody>
          <a:bodyPr>
            <a:normAutofit fontScale="92500"/>
          </a:bodyPr>
          <a:lstStyle/>
          <a:p>
            <a:pPr lvl="0"/>
            <a:r>
              <a:rPr lang="en-US" b="1" dirty="0"/>
              <a:t>Increased Risk of Soil Erosion and Desertification</a:t>
            </a:r>
            <a:endParaRPr lang="en-US" dirty="0"/>
          </a:p>
          <a:p>
            <a:pPr lvl="1"/>
            <a:r>
              <a:rPr lang="en-US" dirty="0"/>
              <a:t>Increased incidence of heavy rain storms, with high intensity and short duration, will generate increased short-term surface runoff and </a:t>
            </a:r>
            <a:r>
              <a:rPr lang="en-US" dirty="0" smtClean="0"/>
              <a:t>increase the risk </a:t>
            </a:r>
            <a:r>
              <a:rPr lang="en-US" dirty="0"/>
              <a:t>of </a:t>
            </a:r>
            <a:r>
              <a:rPr lang="en-US" dirty="0" smtClean="0"/>
              <a:t>soil </a:t>
            </a:r>
            <a:r>
              <a:rPr lang="en-US" dirty="0"/>
              <a:t>erosion</a:t>
            </a:r>
          </a:p>
          <a:p>
            <a:pPr lvl="1"/>
            <a:r>
              <a:rPr lang="en-US" dirty="0"/>
              <a:t>More frequent and intense droughts will </a:t>
            </a:r>
            <a:r>
              <a:rPr lang="en-US" dirty="0" smtClean="0"/>
              <a:t>impact</a:t>
            </a:r>
            <a:r>
              <a:rPr lang="en-US" dirty="0"/>
              <a:t> </a:t>
            </a:r>
            <a:r>
              <a:rPr lang="en-US" b="1" dirty="0"/>
              <a:t>soil organic matter </a:t>
            </a:r>
            <a:r>
              <a:rPr lang="en-US" dirty="0"/>
              <a:t>decomposition and increase the release of carbon </a:t>
            </a:r>
            <a:r>
              <a:rPr lang="en-US" dirty="0" smtClean="0"/>
              <a:t>dioxide and nitrates</a:t>
            </a:r>
            <a:endParaRPr lang="en-US" dirty="0"/>
          </a:p>
          <a:p>
            <a:pPr lvl="1"/>
            <a:r>
              <a:rPr lang="en-US" dirty="0"/>
              <a:t>Hot winds, will increase the risk of wind erosion and soil degradation</a:t>
            </a:r>
          </a:p>
          <a:p>
            <a:pPr lvl="1"/>
            <a:r>
              <a:rPr lang="en-US" dirty="0"/>
              <a:t>Combination of environmental factors may trigger irreversible change in the plant-soil system resulting in desertification</a:t>
            </a:r>
          </a:p>
          <a:p>
            <a:pPr lvl="0"/>
            <a:r>
              <a:rPr lang="en-US" b="1" dirty="0"/>
              <a:t>Increased Risk of Soil Degradation</a:t>
            </a:r>
            <a:endParaRPr lang="en-US" dirty="0"/>
          </a:p>
          <a:p>
            <a:pPr lvl="1"/>
            <a:r>
              <a:rPr lang="en-US" dirty="0"/>
              <a:t>Soil degrades due to water and wind erosion, pollution, reduction of organic matter stocks (humus), compaction, acidification, salinization, loss of biodiversity</a:t>
            </a:r>
          </a:p>
          <a:p>
            <a:pPr lvl="1"/>
            <a:r>
              <a:rPr lang="en-US" dirty="0"/>
              <a:t>65 percent of the cultivated land area in Bulgaria is threatened by varying degrees of water erosion</a:t>
            </a:r>
          </a:p>
          <a:p>
            <a:pPr lvl="1"/>
            <a:r>
              <a:rPr lang="en-US" dirty="0"/>
              <a:t>24 percent of the cultivated land area is threatened by wind erosion</a:t>
            </a:r>
          </a:p>
        </p:txBody>
      </p:sp>
    </p:spTree>
    <p:extLst>
      <p:ext uri="{BB962C8B-B14F-4D97-AF65-F5344CB8AC3E}">
        <p14:creationId xmlns:p14="http://schemas.microsoft.com/office/powerpoint/2010/main" val="35599371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Impact of climate change on </a:t>
            </a:r>
            <a:r>
              <a:rPr lang="en-US" b="1" dirty="0" smtClean="0"/>
              <a:t>water requirements and availability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54500"/>
            <a:ext cx="10515600" cy="5003499"/>
          </a:xfrm>
        </p:spPr>
        <p:txBody>
          <a:bodyPr>
            <a:normAutofit/>
          </a:bodyPr>
          <a:lstStyle/>
          <a:p>
            <a:pPr lvl="0"/>
            <a:r>
              <a:rPr lang="en-US" b="1" dirty="0" smtClean="0"/>
              <a:t>Increased water requirements and availability</a:t>
            </a:r>
          </a:p>
          <a:p>
            <a:pPr lvl="1"/>
            <a:r>
              <a:rPr lang="en-US" dirty="0"/>
              <a:t>Higher temperatures and lower relative humidity will increase water needs for evapotranspiration in </a:t>
            </a:r>
            <a:r>
              <a:rPr lang="en-US" dirty="0" smtClean="0"/>
              <a:t>agriculture</a:t>
            </a:r>
            <a:endParaRPr lang="en-US" dirty="0"/>
          </a:p>
          <a:p>
            <a:pPr lvl="1"/>
            <a:r>
              <a:rPr lang="en-US" dirty="0"/>
              <a:t>However, </a:t>
            </a:r>
            <a:r>
              <a:rPr lang="en-US" dirty="0" smtClean="0"/>
              <a:t>this will be partially offset by increased </a:t>
            </a:r>
            <a:r>
              <a:rPr lang="en-US" dirty="0"/>
              <a:t>carbon dioxide levels in the atmosphere </a:t>
            </a:r>
            <a:r>
              <a:rPr lang="en-US" dirty="0" smtClean="0"/>
              <a:t>that will </a:t>
            </a:r>
            <a:r>
              <a:rPr lang="en-US" dirty="0"/>
              <a:t>result in higher water use efficiency due to reduced transpiration and an increased rate of photosynthesis</a:t>
            </a:r>
          </a:p>
          <a:p>
            <a:pPr lvl="1"/>
            <a:r>
              <a:rPr lang="en-US" dirty="0" smtClean="0"/>
              <a:t>Reduced rainfall will </a:t>
            </a:r>
            <a:r>
              <a:rPr lang="en-US" dirty="0"/>
              <a:t>increase water deficit in </a:t>
            </a:r>
            <a:r>
              <a:rPr lang="en-US" dirty="0" smtClean="0"/>
              <a:t>soils</a:t>
            </a:r>
            <a:endParaRPr lang="en-US" b="1" dirty="0" smtClean="0"/>
          </a:p>
          <a:p>
            <a:pPr lvl="0"/>
            <a:r>
              <a:rPr lang="en-US" b="1" dirty="0" smtClean="0"/>
              <a:t>Risk </a:t>
            </a:r>
            <a:r>
              <a:rPr lang="en-US" b="1" dirty="0"/>
              <a:t>of water </a:t>
            </a:r>
            <a:r>
              <a:rPr lang="en-US" b="1" dirty="0" smtClean="0"/>
              <a:t>shortage for storage </a:t>
            </a:r>
            <a:r>
              <a:rPr lang="en-US" b="1" dirty="0"/>
              <a:t>and impact on irrigation</a:t>
            </a:r>
            <a:endParaRPr lang="en-US" dirty="0"/>
          </a:p>
          <a:p>
            <a:pPr lvl="1"/>
            <a:r>
              <a:rPr lang="en-US" dirty="0" smtClean="0"/>
              <a:t>Reduced </a:t>
            </a:r>
            <a:r>
              <a:rPr lang="en-US" dirty="0"/>
              <a:t>precipitation will lower water </a:t>
            </a:r>
            <a:r>
              <a:rPr lang="en-US" dirty="0" smtClean="0"/>
              <a:t>reserves (both surface and groundwater) </a:t>
            </a:r>
            <a:r>
              <a:rPr lang="en-US" dirty="0"/>
              <a:t>and </a:t>
            </a:r>
            <a:r>
              <a:rPr lang="en-US" dirty="0" smtClean="0"/>
              <a:t>reduced accumulation will result in </a:t>
            </a:r>
            <a:r>
              <a:rPr lang="en-US" dirty="0"/>
              <a:t>less water for irrigation</a:t>
            </a:r>
          </a:p>
          <a:p>
            <a:pPr lvl="1"/>
            <a:r>
              <a:rPr lang="en-US" dirty="0" smtClean="0"/>
              <a:t>Reduced availability will result in increased </a:t>
            </a:r>
            <a:r>
              <a:rPr lang="en-US" dirty="0"/>
              <a:t>competition for water from urban water users </a:t>
            </a:r>
            <a:r>
              <a:rPr lang="en-US" dirty="0" smtClean="0"/>
              <a:t>and will </a:t>
            </a:r>
            <a:r>
              <a:rPr lang="en-US" dirty="0"/>
              <a:t>reduce availability of water for irrigation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4743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887" y="365125"/>
            <a:ext cx="11232683" cy="1325563"/>
          </a:xfrm>
        </p:spPr>
        <p:txBody>
          <a:bodyPr/>
          <a:lstStyle/>
          <a:p>
            <a:pPr algn="ctr"/>
            <a:r>
              <a:rPr lang="en-US" b="1" dirty="0" smtClean="0"/>
              <a:t>Impact of climate change on agriculture to 2080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42829" y="1607419"/>
            <a:ext cx="8467574" cy="517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7598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8454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Change in potential average yields for corn, potatoes, rice, and wheat in </a:t>
            </a:r>
            <a:r>
              <a:rPr lang="en-US" b="1" dirty="0" smtClean="0"/>
              <a:t>2050…simulation study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5319" y="1482290"/>
            <a:ext cx="6563627" cy="4043329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/>
          <a:stretch>
            <a:fillRect/>
          </a:stretch>
        </p:blipFill>
        <p:spPr>
          <a:xfrm>
            <a:off x="7946557" y="1361975"/>
            <a:ext cx="3064744" cy="4759692"/>
          </a:xfrm>
          <a:prstGeom prst="rect">
            <a:avLst/>
          </a:prstGeom>
        </p:spPr>
      </p:pic>
      <p:pic>
        <p:nvPicPr>
          <p:cNvPr id="6" name="Picture 5" descr="Map of potential changes in crop yields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451" y="5796899"/>
            <a:ext cx="6467375" cy="11538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959634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6651" y="365125"/>
            <a:ext cx="11330610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/>
              <a:t>Change in wheat </a:t>
            </a:r>
            <a:r>
              <a:rPr lang="en-US" b="1" dirty="0" smtClean="0"/>
              <a:t>yields in 2050 compared to 2010 due to new </a:t>
            </a:r>
            <a:r>
              <a:rPr lang="en-US" b="1" dirty="0" smtClean="0"/>
              <a:t>technology…simulation study</a:t>
            </a:r>
            <a:endParaRPr lang="en-US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546651" y="1825625"/>
          <a:ext cx="11171583" cy="4995247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9273210"/>
                <a:gridCol w="1053548"/>
                <a:gridCol w="844825"/>
              </a:tblGrid>
              <a:tr h="639279">
                <a:tc>
                  <a:txBody>
                    <a:bodyPr/>
                    <a:lstStyle/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Technology used to impact yields (% change by 2050 compared with 2010 baseline with no assumed other changes in technology) </a:t>
                      </a:r>
                      <a:r>
                        <a:rPr lang="en-US" sz="1700" b="1" i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(Source: International Food Policy Research Institute, 2014)</a:t>
                      </a:r>
                      <a:endParaRPr lang="en-US" sz="17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E.</a:t>
                      </a:r>
                      <a:r>
                        <a:rPr lang="en-US" baseline="0" dirty="0" err="1" smtClean="0"/>
                        <a:t>Europe</a:t>
                      </a:r>
                      <a:r>
                        <a:rPr lang="en-US" baseline="0" dirty="0" smtClean="0"/>
                        <a:t> &amp; C. Asia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Global</a:t>
                      </a:r>
                      <a:endParaRPr lang="en-US" dirty="0"/>
                    </a:p>
                  </a:txBody>
                  <a:tcPr/>
                </a:tc>
              </a:tr>
              <a:tr h="50719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495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Conservation Farming 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(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No-till planting with minimum or no soil disturbance, often in combination with resi­due retention, crop rotation, and use of cover crops)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9.31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16.4</a:t>
                      </a:r>
                    </a:p>
                  </a:txBody>
                  <a:tcPr marL="68580" marR="68580" marT="0" marB="0"/>
                </a:tc>
              </a:tr>
              <a:tr h="50719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Precision agriculture 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(GPS-assisted delivery of agricultural inputs 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&amp; 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low-tech management practices 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to 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control all field parame­ters, from input delivery to plant spacing to water level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)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9.51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9.7</a:t>
                      </a:r>
                    </a:p>
                  </a:txBody>
                  <a:tcPr marL="68580" marR="68580" marT="0" marB="0"/>
                </a:tc>
              </a:tr>
              <a:tr h="50719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Heat tolerance varieties 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(improved varieties showing characteristics that allow the plant to maintain yields at higher temperatures)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2.93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9.3</a:t>
                      </a:r>
                    </a:p>
                  </a:txBody>
                  <a:tcPr marL="68580" marR="68580" marT="0" marB="0"/>
                </a:tc>
              </a:tr>
              <a:tr h="50719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Drought tolerance varieties 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(improved varieties showing characters that allow the plant to have better yields compared to regular varieties due to enhanced soil moisture uptake capabilities and reduced vulnerability to water deficiency)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2.69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1.4</a:t>
                      </a:r>
                    </a:p>
                  </a:txBody>
                  <a:tcPr marL="68580" marR="68580" marT="0" marB="0"/>
                </a:tc>
              </a:tr>
              <a:tr h="38845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Improved nitrogen use efficiency varieties 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(improved varieties showing enhanced NUE)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2.19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6.2</a:t>
                      </a:r>
                    </a:p>
                  </a:txBody>
                  <a:tcPr marL="68580" marR="68580" marT="0" marB="0"/>
                </a:tc>
              </a:tr>
              <a:tr h="35780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Crop protection—diseases 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(effects of chemical treatment against diseases)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5.26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4.2</a:t>
                      </a:r>
                    </a:p>
                  </a:txBody>
                  <a:tcPr marL="68580" marR="68580" marT="0" marB="0"/>
                </a:tc>
              </a:tr>
              <a:tr h="40949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Crop protection—insects 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(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effects of chemical treatment against insects)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3.32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3.3</a:t>
                      </a:r>
                    </a:p>
                  </a:txBody>
                  <a:tcPr marL="68580" marR="68580" marT="0" marB="0"/>
                </a:tc>
              </a:tr>
              <a:tr h="42738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Crop protection—weeds 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(effects of chemical treatment against weeds)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4.20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3.4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39100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Mitigation and adaptation to climate change in agriculture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921684"/>
          </a:xfrm>
        </p:spPr>
        <p:txBody>
          <a:bodyPr>
            <a:normAutofit/>
          </a:bodyPr>
          <a:lstStyle/>
          <a:p>
            <a:r>
              <a:rPr lang="en-US" b="1" dirty="0" smtClean="0"/>
              <a:t>Cultural practices</a:t>
            </a:r>
          </a:p>
          <a:p>
            <a:pPr lvl="1"/>
            <a:r>
              <a:rPr lang="en-US" dirty="0" smtClean="0"/>
              <a:t>No-till planting, reduced tillage</a:t>
            </a:r>
          </a:p>
          <a:p>
            <a:pPr lvl="1"/>
            <a:r>
              <a:rPr lang="en-US" dirty="0" smtClean="0"/>
              <a:t>Increased crop rotations with more diverse crops, change cropping patterns</a:t>
            </a:r>
            <a:endParaRPr lang="en-US" dirty="0"/>
          </a:p>
          <a:p>
            <a:pPr lvl="1"/>
            <a:r>
              <a:rPr lang="en-US" dirty="0" smtClean="0"/>
              <a:t>Change sowing and harvesting dates…</a:t>
            </a:r>
            <a:r>
              <a:rPr lang="en-US" dirty="0"/>
              <a:t>c</a:t>
            </a:r>
            <a:r>
              <a:rPr lang="en-US" dirty="0" smtClean="0"/>
              <a:t>limate </a:t>
            </a:r>
            <a:r>
              <a:rPr lang="en-US" dirty="0"/>
              <a:t>warming accelerates crop growth and shortens duration of </a:t>
            </a:r>
            <a:r>
              <a:rPr lang="en-US" dirty="0" err="1"/>
              <a:t>phenological</a:t>
            </a:r>
            <a:r>
              <a:rPr lang="en-US" dirty="0"/>
              <a:t> phases of </a:t>
            </a:r>
            <a:r>
              <a:rPr lang="en-US" dirty="0" smtClean="0"/>
              <a:t>cereals due to heat stress…results in  </a:t>
            </a:r>
            <a:r>
              <a:rPr lang="en-US" dirty="0"/>
              <a:t>p</a:t>
            </a:r>
            <a:r>
              <a:rPr lang="en-US" dirty="0" smtClean="0"/>
              <a:t>hysiological </a:t>
            </a:r>
            <a:r>
              <a:rPr lang="en-US" dirty="0"/>
              <a:t>processes </a:t>
            </a:r>
            <a:r>
              <a:rPr lang="en-US" dirty="0" smtClean="0"/>
              <a:t>(</a:t>
            </a:r>
            <a:r>
              <a:rPr lang="en-US" dirty="0" err="1" smtClean="0"/>
              <a:t>eg</a:t>
            </a:r>
            <a:r>
              <a:rPr lang="en-US" dirty="0" smtClean="0"/>
              <a:t> </a:t>
            </a:r>
            <a:r>
              <a:rPr lang="en-US" dirty="0"/>
              <a:t>photosynthesis, starch conversion and nutrient </a:t>
            </a:r>
            <a:r>
              <a:rPr lang="en-US" dirty="0" smtClean="0"/>
              <a:t>metabolism) being </a:t>
            </a:r>
            <a:r>
              <a:rPr lang="en-US" dirty="0"/>
              <a:t>negatively </a:t>
            </a:r>
            <a:r>
              <a:rPr lang="en-US" dirty="0" smtClean="0"/>
              <a:t>affected</a:t>
            </a:r>
          </a:p>
          <a:p>
            <a:pPr lvl="1"/>
            <a:r>
              <a:rPr lang="en-US" dirty="0" smtClean="0"/>
              <a:t>Change planting geometry (</a:t>
            </a:r>
            <a:r>
              <a:rPr lang="en-US" dirty="0" err="1" smtClean="0"/>
              <a:t>eg</a:t>
            </a:r>
            <a:r>
              <a:rPr lang="en-US" dirty="0" smtClean="0"/>
              <a:t> decreased </a:t>
            </a:r>
            <a:r>
              <a:rPr lang="en-US" dirty="0"/>
              <a:t>plant density, broader plant or row to row distance, and skip-row </a:t>
            </a:r>
            <a:r>
              <a:rPr lang="en-US" dirty="0" smtClean="0"/>
              <a:t>configurations) to improve micro-climate, increase leaf coverage and better utilize soil moisture…</a:t>
            </a:r>
            <a:r>
              <a:rPr lang="en-US" dirty="0"/>
              <a:t>Planting geometry affects solar radiation interception, canopy coverage, crop growth rate and biomass accumulation</a:t>
            </a:r>
          </a:p>
          <a:p>
            <a:pPr lvl="1"/>
            <a:r>
              <a:rPr lang="en-US" dirty="0" smtClean="0"/>
              <a:t>Plant cultivars better adapted to the changing climate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07960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964" y="0"/>
            <a:ext cx="12023035" cy="815009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No Till; Cover Crops; Plant Breeding; Crop Rotation </a:t>
            </a: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857249"/>
            <a:ext cx="3660126" cy="25121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409752" y="895557"/>
            <a:ext cx="3462129" cy="318383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60664" y="4023274"/>
            <a:ext cx="3508507" cy="239098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915603" y="857250"/>
            <a:ext cx="3949562" cy="296217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660126" y="3906282"/>
            <a:ext cx="4660608" cy="295171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915603" y="913367"/>
            <a:ext cx="4387128" cy="276411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4457604"/>
            <a:ext cx="3786809" cy="1395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9325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Breeding more adaptive plants and livestock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Plant breeding for:</a:t>
            </a:r>
          </a:p>
          <a:p>
            <a:pPr lvl="1"/>
            <a:r>
              <a:rPr lang="en-US" dirty="0" smtClean="0"/>
              <a:t>Heat tolerance…reduced stress</a:t>
            </a:r>
          </a:p>
          <a:p>
            <a:pPr lvl="1"/>
            <a:r>
              <a:rPr lang="en-US" dirty="0" smtClean="0"/>
              <a:t>Early or late maturity</a:t>
            </a:r>
          </a:p>
          <a:p>
            <a:pPr lvl="1"/>
            <a:r>
              <a:rPr lang="en-US" dirty="0" smtClean="0"/>
              <a:t>Drought tolerance…reduced stress</a:t>
            </a:r>
          </a:p>
          <a:p>
            <a:pPr lvl="1"/>
            <a:r>
              <a:rPr lang="en-US" dirty="0" smtClean="0"/>
              <a:t>Reduced water requirements</a:t>
            </a:r>
          </a:p>
          <a:p>
            <a:pPr lvl="1"/>
            <a:r>
              <a:rPr lang="en-US" dirty="0" smtClean="0"/>
              <a:t>Resistance to insects</a:t>
            </a:r>
            <a:r>
              <a:rPr lang="en-US" dirty="0"/>
              <a:t> </a:t>
            </a:r>
            <a:r>
              <a:rPr lang="en-US" dirty="0" smtClean="0"/>
              <a:t>and diseases</a:t>
            </a:r>
          </a:p>
          <a:p>
            <a:pPr lvl="1"/>
            <a:r>
              <a:rPr lang="en-US" dirty="0" smtClean="0"/>
              <a:t>Ability to control weeds</a:t>
            </a:r>
          </a:p>
          <a:p>
            <a:r>
              <a:rPr lang="en-US" b="1" dirty="0" smtClean="0"/>
              <a:t>Livestock breeding for:</a:t>
            </a:r>
          </a:p>
          <a:p>
            <a:pPr lvl="1"/>
            <a:r>
              <a:rPr lang="en-US" dirty="0" smtClean="0"/>
              <a:t>Tolerance for extreme heat, particularly in reproduction and feed conversion</a:t>
            </a:r>
          </a:p>
          <a:p>
            <a:pPr lvl="1"/>
            <a:r>
              <a:rPr lang="en-US" dirty="0" smtClean="0"/>
              <a:t>Breed with native breeds that are more tolerant of extreme conditions</a:t>
            </a:r>
          </a:p>
          <a:p>
            <a:pPr lvl="1"/>
            <a:endParaRPr lang="en-US" dirty="0" smtClean="0"/>
          </a:p>
          <a:p>
            <a:pPr marL="0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1874125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950" y="0"/>
            <a:ext cx="10515600" cy="1325563"/>
          </a:xfrm>
        </p:spPr>
        <p:txBody>
          <a:bodyPr/>
          <a:lstStyle/>
          <a:p>
            <a:pPr algn="ctr"/>
            <a:r>
              <a:rPr lang="en-US" b="1" dirty="0" smtClean="0"/>
              <a:t>Adopt smart farming equipment &amp; practices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14914" y="1116530"/>
            <a:ext cx="9259503" cy="5960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4637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8757" y="365125"/>
            <a:ext cx="11632933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/>
              <a:t>Digital Farming is the future…precise, efficient &amp; cost effective…but requires scale &amp; knowledge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6254" y="2102910"/>
            <a:ext cx="7080634" cy="405265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7525" y="4129238"/>
            <a:ext cx="4705931" cy="249834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4335" y="1690688"/>
            <a:ext cx="4027356" cy="2203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0877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139" y="-144379"/>
            <a:ext cx="11479696" cy="1289785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Agriculture needs to use renewable energy…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solar, wind</a:t>
            </a:r>
            <a:b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&amp; b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iogas (Anaerobic Fermentation)</a:t>
            </a: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12849" y="1228687"/>
            <a:ext cx="10644803" cy="555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7228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Action Plan: National and Regional Level (1)</a:t>
            </a: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952862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marL="342900" lvl="0" indent="-342900" defTabSz="457200">
              <a:buClr>
                <a:srgbClr val="F5A408"/>
              </a:buClr>
              <a:buSzPct val="80000"/>
              <a:buFont typeface="Wingdings 3" charset="2"/>
              <a:buChar char=""/>
            </a:pPr>
            <a:r>
              <a:rPr lang="en-US" sz="26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Government needs a clear and well funded plan </a:t>
            </a:r>
            <a:r>
              <a:rPr lang="en-US" sz="26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to promote and advance sustainable farming…with specific objectives on adoption</a:t>
            </a:r>
          </a:p>
          <a:p>
            <a:pPr marL="342900" lvl="0" indent="-342900" defTabSz="457200">
              <a:buClr>
                <a:srgbClr val="F5A408"/>
              </a:buClr>
              <a:buSzPct val="80000"/>
              <a:buFont typeface="Wingdings 3" charset="2"/>
              <a:buChar char=""/>
            </a:pPr>
            <a:r>
              <a:rPr lang="en-US" sz="26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The government </a:t>
            </a:r>
            <a:r>
              <a:rPr lang="en-US" sz="26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plan needs to be broadly and clearly presented as a priority</a:t>
            </a:r>
          </a:p>
          <a:p>
            <a:pPr marL="342900" lvl="0" indent="-342900" defTabSz="457200">
              <a:buClr>
                <a:srgbClr val="F5A408"/>
              </a:buClr>
              <a:buSzPct val="80000"/>
              <a:buFont typeface="Wingdings 3" charset="2"/>
              <a:buChar char=""/>
            </a:pPr>
            <a:r>
              <a:rPr lang="en-US" sz="26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Officials need to be better educated </a:t>
            </a:r>
            <a:r>
              <a:rPr lang="en-US" sz="26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regarding sustainable agriculture</a:t>
            </a:r>
          </a:p>
          <a:p>
            <a:pPr marL="342900" lvl="0" indent="-342900" defTabSz="457200">
              <a:buClr>
                <a:srgbClr val="F5A408"/>
              </a:buClr>
              <a:buSzPct val="80000"/>
              <a:buFont typeface="Wingdings 3" charset="2"/>
              <a:buChar char=""/>
            </a:pPr>
            <a:r>
              <a:rPr lang="en-US" sz="26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Officials need to be </a:t>
            </a:r>
            <a:r>
              <a:rPr lang="en-US" sz="26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more directly involved </a:t>
            </a:r>
            <a:r>
              <a:rPr lang="en-US" sz="26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in promoting sustainable farm practices and </a:t>
            </a:r>
            <a:r>
              <a:rPr lang="en-US" sz="26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work closely with all stakeholders</a:t>
            </a:r>
          </a:p>
          <a:p>
            <a:pPr marL="342900" lvl="0" indent="-342900" defTabSz="457200">
              <a:buClr>
                <a:srgbClr val="F5A408"/>
              </a:buClr>
              <a:buSzPct val="80000"/>
              <a:buFont typeface="Wingdings 3" charset="2"/>
              <a:buChar char=""/>
            </a:pPr>
            <a:r>
              <a:rPr lang="en-US" sz="26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An </a:t>
            </a:r>
            <a:r>
              <a:rPr lang="en-US" sz="26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effective training program is required to better train agronomists, counselors and others working with farmers</a:t>
            </a:r>
          </a:p>
          <a:p>
            <a:pPr marL="342900" lvl="0" indent="-342900" defTabSz="457200">
              <a:buClr>
                <a:srgbClr val="F5A408"/>
              </a:buClr>
              <a:buSzPct val="80000"/>
              <a:buFont typeface="Wingdings 3" charset="2"/>
              <a:buChar char=""/>
            </a:pPr>
            <a:r>
              <a:rPr lang="en-US" sz="26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Communication channels</a:t>
            </a:r>
            <a:r>
              <a:rPr lang="en-US" sz="26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with farmers need to be more extensive and targeted</a:t>
            </a:r>
          </a:p>
          <a:p>
            <a:pPr marL="742950" lvl="1" indent="-285750" defTabSz="457200">
              <a:spcBef>
                <a:spcPts val="1000"/>
              </a:spcBef>
              <a:buClr>
                <a:srgbClr val="F5A408"/>
              </a:buClr>
              <a:buSzPct val="80000"/>
              <a:buFont typeface="Wingdings 3" charset="2"/>
              <a:buChar char=""/>
            </a:pPr>
            <a:r>
              <a:rPr lang="en-US" sz="26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This could be built around the </a:t>
            </a:r>
            <a:r>
              <a:rPr lang="en-US" sz="26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National Agricultural Advisory Service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738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Action Plan: National and Regional Level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2500" lnSpcReduction="20000"/>
          </a:bodyPr>
          <a:lstStyle/>
          <a:p>
            <a:pPr marL="342900" lvl="0" indent="-342900" defTabSz="457200">
              <a:buClr>
                <a:srgbClr val="F5A408"/>
              </a:buClr>
              <a:buSzPct val="80000"/>
              <a:buFont typeface="Wingdings 3" charset="2"/>
              <a:buChar char=""/>
            </a:pPr>
            <a:r>
              <a:rPr lang="en-US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Research into sustainable practices </a:t>
            </a:r>
            <a:r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</a:rPr>
              <a:t>needs to be expanded and results </a:t>
            </a:r>
            <a:r>
              <a:rPr lang="en-US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promoted—a </a:t>
            </a:r>
            <a:r>
              <a:rPr lang="en-US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database</a:t>
            </a:r>
            <a:r>
              <a:rPr lang="en-US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of sustainable practices needs to be established &amp; made easily available on the web to all stakeholders</a:t>
            </a:r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342900" lvl="0" indent="-342900" defTabSz="457200">
              <a:buClr>
                <a:srgbClr val="F5A408"/>
              </a:buClr>
              <a:buSzPct val="80000"/>
              <a:buFont typeface="Wingdings 3" charset="2"/>
              <a:buChar char=""/>
            </a:pPr>
            <a:r>
              <a:rPr lang="en-US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Bureaucracy </a:t>
            </a:r>
            <a:r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</a:rPr>
              <a:t>needs to be reduced/minimized</a:t>
            </a:r>
          </a:p>
          <a:p>
            <a:pPr marL="342900" lvl="0" indent="-342900" defTabSz="457200">
              <a:buClr>
                <a:srgbClr val="F5A408"/>
              </a:buClr>
              <a:buSzPct val="80000"/>
              <a:buFont typeface="Wingdings 3" charset="2"/>
              <a:buChar char=""/>
            </a:pPr>
            <a:r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</a:rPr>
              <a:t>Significant public and private </a:t>
            </a:r>
            <a:r>
              <a:rPr lang="en-US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financial resources </a:t>
            </a:r>
            <a:r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</a:rPr>
              <a:t>need to be made available </a:t>
            </a:r>
            <a:r>
              <a:rPr lang="en-US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to farmers</a:t>
            </a:r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342900" lvl="0" indent="-342900" defTabSz="457200">
              <a:buClr>
                <a:srgbClr val="F5A408"/>
              </a:buClr>
              <a:buSzPct val="80000"/>
              <a:buFont typeface="Wingdings 3" charset="2"/>
              <a:buChar char=""/>
            </a:pPr>
            <a:r>
              <a:rPr lang="en-US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Subsidies </a:t>
            </a:r>
            <a:r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</a:rPr>
              <a:t>should be targeted to better promote </a:t>
            </a:r>
            <a:r>
              <a:rPr lang="en-US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sustainability e.g. as </a:t>
            </a:r>
            <a:r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</a:rPr>
              <a:t>a </a:t>
            </a:r>
            <a:r>
              <a:rPr lang="en-US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condition of eligibility </a:t>
            </a:r>
            <a:r>
              <a:rPr lang="en-US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in the CAP </a:t>
            </a:r>
            <a:r>
              <a:rPr lang="en-US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program</a:t>
            </a:r>
          </a:p>
          <a:p>
            <a:pPr marL="342900" lvl="0" indent="-342900" defTabSz="457200">
              <a:buClr>
                <a:srgbClr val="F5A408"/>
              </a:buClr>
              <a:buSzPct val="80000"/>
              <a:buFont typeface="Wingdings 3" charset="2"/>
              <a:buChar char=""/>
            </a:pPr>
            <a:r>
              <a:rPr lang="en-US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Rural infrastructure </a:t>
            </a:r>
            <a:r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</a:rPr>
              <a:t>needs to be </a:t>
            </a:r>
            <a:r>
              <a:rPr lang="en-US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expanded e.g</a:t>
            </a:r>
            <a:r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</a:rPr>
              <a:t>. irrigation, </a:t>
            </a:r>
            <a:r>
              <a:rPr lang="en-US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internet (</a:t>
            </a:r>
            <a:r>
              <a:rPr lang="en-US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high speed broadband</a:t>
            </a:r>
            <a:r>
              <a:rPr lang="en-US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), </a:t>
            </a:r>
            <a:r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</a:rPr>
              <a:t>roads</a:t>
            </a:r>
          </a:p>
          <a:p>
            <a:pPr marL="342900" lvl="0" indent="-342900" defTabSz="457200">
              <a:buClr>
                <a:srgbClr val="F5A408"/>
              </a:buClr>
              <a:buSzPct val="80000"/>
              <a:buFont typeface="Wingdings 3" charset="2"/>
              <a:buChar char=""/>
            </a:pPr>
            <a:r>
              <a:rPr lang="en-US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Farmers need to be supported in taking the risks</a:t>
            </a:r>
            <a:r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</a:rPr>
              <a:t> associated with adopting sustainable practices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14737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45855"/>
            <a:ext cx="10515600" cy="1325563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Action Plan: Farmers and Agri-business</a:t>
            </a: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71418"/>
            <a:ext cx="10515600" cy="543988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marL="342900" lvl="0" indent="-342900" defTabSz="457200">
              <a:buClr>
                <a:srgbClr val="F5A408"/>
              </a:buClr>
              <a:buSzPct val="80000"/>
              <a:buFont typeface="Wingdings 3" charset="2"/>
              <a:buChar char=""/>
            </a:pPr>
            <a:r>
              <a:rPr lang="en-US" sz="26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Education of farmers</a:t>
            </a:r>
            <a:r>
              <a:rPr lang="en-US" sz="26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needs to be expanded to emphasize the importance of sustainable practices; their </a:t>
            </a:r>
            <a:r>
              <a:rPr lang="en-US" sz="26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economic, social &amp; environmental benefits </a:t>
            </a:r>
            <a:r>
              <a:rPr lang="en-US" sz="26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along with their steps for implementation</a:t>
            </a:r>
          </a:p>
          <a:p>
            <a:pPr marL="342900" lvl="0" indent="-342900" defTabSz="457200">
              <a:buClr>
                <a:srgbClr val="F5A408"/>
              </a:buClr>
              <a:buSzPct val="80000"/>
              <a:buFont typeface="Wingdings 3" charset="2"/>
              <a:buChar char=""/>
            </a:pPr>
            <a:r>
              <a:rPr lang="en-US" sz="26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Training of farmers </a:t>
            </a:r>
            <a:r>
              <a:rPr lang="en-US" sz="26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on business management, planning, circular economy, climate change, internet services, digital/precision farming, etc.</a:t>
            </a:r>
          </a:p>
          <a:p>
            <a:pPr marL="342900" lvl="0" indent="-342900" defTabSz="457200">
              <a:buClr>
                <a:srgbClr val="F5A408"/>
              </a:buClr>
              <a:buSzPct val="80000"/>
              <a:buFont typeface="Wingdings 3" charset="2"/>
              <a:buChar char=""/>
            </a:pPr>
            <a:r>
              <a:rPr lang="en-US" sz="26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Provide </a:t>
            </a:r>
            <a:r>
              <a:rPr lang="en-US" sz="26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easy access to available knowledge </a:t>
            </a:r>
            <a:r>
              <a:rPr lang="en-US" sz="26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on farm topics:</a:t>
            </a:r>
          </a:p>
          <a:p>
            <a:pPr marL="742950" lvl="1" indent="-285750" defTabSz="457200">
              <a:spcBef>
                <a:spcPts val="1000"/>
              </a:spcBef>
              <a:buClr>
                <a:srgbClr val="F5A408"/>
              </a:buClr>
              <a:buSzPct val="80000"/>
              <a:buFont typeface="Wingdings 3" charset="2"/>
              <a:buChar char=""/>
            </a:pPr>
            <a:r>
              <a:rPr lang="en-US" sz="26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The value of moving to </a:t>
            </a:r>
            <a:r>
              <a:rPr lang="en-US" sz="26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improved varieties and higher </a:t>
            </a:r>
            <a:r>
              <a:rPr lang="en-US" sz="26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value c</a:t>
            </a:r>
            <a:r>
              <a:rPr lang="en-US" sz="2600" dirty="0">
                <a:solidFill>
                  <a:prstClr val="black">
                    <a:lumMod val="75000"/>
                    <a:lumOff val="25000"/>
                  </a:prstClr>
                </a:solidFill>
              </a:rPr>
              <a:t>rops and </a:t>
            </a:r>
            <a:r>
              <a:rPr lang="en-US" sz="26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products. Promote through demonstration and shared experiences</a:t>
            </a:r>
            <a:endParaRPr lang="en-US" sz="26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742950" lvl="1" indent="-285750" defTabSz="457200">
              <a:spcBef>
                <a:spcPts val="1000"/>
              </a:spcBef>
              <a:buClr>
                <a:srgbClr val="F5A408"/>
              </a:buClr>
              <a:buSzPct val="80000"/>
              <a:buFont typeface="Wingdings 3" charset="2"/>
              <a:buChar char=""/>
            </a:pPr>
            <a:r>
              <a:rPr lang="en-US" sz="2600" dirty="0">
                <a:solidFill>
                  <a:prstClr val="black">
                    <a:lumMod val="75000"/>
                    <a:lumOff val="25000"/>
                  </a:prstClr>
                </a:solidFill>
              </a:rPr>
              <a:t>The importance of </a:t>
            </a:r>
            <a:r>
              <a:rPr lang="en-US" sz="26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marketing</a:t>
            </a:r>
            <a:r>
              <a:rPr lang="en-US" sz="2600" dirty="0">
                <a:solidFill>
                  <a:prstClr val="black">
                    <a:lumMod val="75000"/>
                    <a:lumOff val="25000"/>
                  </a:prstClr>
                </a:solidFill>
              </a:rPr>
              <a:t>, the value of labeling and pricing power</a:t>
            </a:r>
          </a:p>
          <a:p>
            <a:pPr marL="742950" lvl="1" indent="-285750" defTabSz="457200">
              <a:spcBef>
                <a:spcPts val="1000"/>
              </a:spcBef>
              <a:buClr>
                <a:srgbClr val="F5A408"/>
              </a:buClr>
              <a:buSzPct val="80000"/>
              <a:buFont typeface="Wingdings 3" charset="2"/>
              <a:buChar char=""/>
            </a:pPr>
            <a:r>
              <a:rPr lang="en-US" sz="2600" dirty="0">
                <a:solidFill>
                  <a:prstClr val="black">
                    <a:lumMod val="75000"/>
                    <a:lumOff val="25000"/>
                  </a:prstClr>
                </a:solidFill>
              </a:rPr>
              <a:t>Improved </a:t>
            </a:r>
            <a:r>
              <a:rPr lang="en-US" sz="26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production practices </a:t>
            </a:r>
            <a:r>
              <a:rPr lang="en-US" sz="26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&amp; digital/mechanization </a:t>
            </a:r>
            <a:r>
              <a:rPr lang="en-US" sz="26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alternatives</a:t>
            </a:r>
          </a:p>
          <a:p>
            <a:pPr marL="742950" lvl="1" indent="-285750" defTabSz="457200">
              <a:spcBef>
                <a:spcPts val="1000"/>
              </a:spcBef>
              <a:buClr>
                <a:srgbClr val="F5A408"/>
              </a:buClr>
              <a:buSzPct val="80000"/>
              <a:buFont typeface="Wingdings 3" charset="2"/>
              <a:buChar char=""/>
            </a:pPr>
            <a:r>
              <a:rPr lang="en-US" sz="2600" dirty="0">
                <a:solidFill>
                  <a:prstClr val="black">
                    <a:lumMod val="75000"/>
                    <a:lumOff val="25000"/>
                  </a:prstClr>
                </a:solidFill>
              </a:rPr>
              <a:t>Availability of </a:t>
            </a:r>
            <a:r>
              <a:rPr lang="en-US" sz="26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financial resources and access to subsidies</a:t>
            </a:r>
          </a:p>
          <a:p>
            <a:pPr marL="742950" lvl="1" indent="-285750" defTabSz="457200">
              <a:spcBef>
                <a:spcPts val="1000"/>
              </a:spcBef>
              <a:buClr>
                <a:srgbClr val="F5A408"/>
              </a:buClr>
              <a:buSzPct val="80000"/>
              <a:buFont typeface="Wingdings 3" charset="2"/>
              <a:buChar char=""/>
            </a:pPr>
            <a:r>
              <a:rPr lang="en-US" sz="26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Sustainable practices,</a:t>
            </a:r>
            <a:r>
              <a:rPr lang="en-US" sz="26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e.g. green energy, input reduction, composting, reuse/recycling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98342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Action Plan: Consumers</a:t>
            </a: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marL="342900" indent="-342900" defTabSz="457200">
              <a:buClr>
                <a:srgbClr val="F5A408"/>
              </a:buClr>
              <a:buSzPct val="80000"/>
              <a:buFont typeface="Wingdings 3" charset="2"/>
              <a:buChar char=""/>
            </a:pPr>
            <a:r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</a:rPr>
              <a:t>Programs </a:t>
            </a:r>
            <a:r>
              <a:rPr lang="en-US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are needed </a:t>
            </a:r>
            <a:r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</a:rPr>
              <a:t>to </a:t>
            </a:r>
            <a:r>
              <a:rPr lang="en-US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educate consumers </a:t>
            </a:r>
            <a:r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</a:rPr>
              <a:t>on the </a:t>
            </a:r>
            <a:r>
              <a:rPr lang="en-US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value of products produced using sustainable practices </a:t>
            </a:r>
            <a:r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</a:rPr>
              <a:t>in order to broaden the market and enhance </a:t>
            </a:r>
            <a:r>
              <a:rPr lang="en-US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prices…and why sustainably produced food is important to them</a:t>
            </a:r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342900" lvl="0" indent="-342900" defTabSz="457200">
              <a:buClr>
                <a:srgbClr val="F5A408"/>
              </a:buClr>
              <a:buSzPct val="80000"/>
              <a:buFont typeface="Wingdings 3" charset="2"/>
              <a:buChar char=""/>
            </a:pPr>
            <a:r>
              <a:rPr lang="en-US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Organic products </a:t>
            </a:r>
            <a:r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</a:rPr>
              <a:t>need to be </a:t>
            </a:r>
            <a:r>
              <a:rPr lang="en-US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promoted for their increased value</a:t>
            </a:r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342900" lvl="0" indent="-342900" defTabSz="457200">
              <a:buClr>
                <a:srgbClr val="F5A408"/>
              </a:buClr>
              <a:buSzPct val="80000"/>
              <a:buFont typeface="Wingdings 3" charset="2"/>
              <a:buChar char=""/>
            </a:pPr>
            <a:r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</a:rPr>
              <a:t>Special packaging and labeling of sustainably produced products should be encouraged in order to enhance demand and prices</a:t>
            </a:r>
          </a:p>
          <a:p>
            <a:pPr marL="342900" lvl="0" indent="-342900" defTabSz="457200">
              <a:buClr>
                <a:srgbClr val="F5A408"/>
              </a:buClr>
              <a:buSzPct val="80000"/>
              <a:buFont typeface="Wingdings 3" charset="2"/>
              <a:buChar char=""/>
            </a:pPr>
            <a:r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</a:rPr>
              <a:t>Consumers need to be educated on </a:t>
            </a:r>
            <a:r>
              <a:rPr lang="en-US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ways to </a:t>
            </a:r>
            <a:r>
              <a:rPr lang="en-US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reduce food waste</a:t>
            </a:r>
          </a:p>
          <a:p>
            <a:pPr marL="342900" lvl="0" indent="-342900" defTabSz="457200">
              <a:buClr>
                <a:srgbClr val="F5A408"/>
              </a:buClr>
              <a:buSzPct val="80000"/>
              <a:buFont typeface="Wingdings 3" charset="2"/>
              <a:buChar char=""/>
            </a:pPr>
            <a:r>
              <a:rPr lang="en-US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Consumers need to be educated on the </a:t>
            </a:r>
            <a:r>
              <a:rPr lang="en-US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tradeoffs between animal- and plant-based meat products</a:t>
            </a:r>
            <a:endParaRPr lang="en-US" b="1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41129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Moving forward</a:t>
            </a: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marL="342900" lvl="0" indent="-342900" defTabSz="457200">
              <a:buClr>
                <a:srgbClr val="F5A408"/>
              </a:buClr>
              <a:buSzPct val="80000"/>
              <a:buFont typeface="Wingdings 3" charset="2"/>
              <a:buChar char=""/>
            </a:pPr>
            <a:r>
              <a:rPr lang="en-US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Assign responsibility </a:t>
            </a:r>
            <a:r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</a:rPr>
              <a:t>within government for planning and implementing an effective program on sustainable farming</a:t>
            </a:r>
          </a:p>
          <a:p>
            <a:pPr marL="342900" lvl="0" indent="-342900" defTabSz="457200">
              <a:buClr>
                <a:srgbClr val="F5A408"/>
              </a:buClr>
              <a:buSzPct val="80000"/>
              <a:buFont typeface="Wingdings 3" charset="2"/>
              <a:buChar char=""/>
            </a:pPr>
            <a:r>
              <a:rPr lang="en-US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Hold those responsible accountable </a:t>
            </a:r>
            <a:r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</a:rPr>
              <a:t>for achieving quantifiable and qualitative goals, including the attitude and performance of farmers and consumers</a:t>
            </a:r>
          </a:p>
          <a:p>
            <a:pPr marL="342900" lvl="0" indent="-342900" defTabSz="457200">
              <a:buClr>
                <a:srgbClr val="F5A408"/>
              </a:buClr>
              <a:buSzPct val="80000"/>
              <a:buFont typeface="Wingdings 3" charset="2"/>
              <a:buChar char=""/>
            </a:pPr>
            <a:r>
              <a:rPr lang="en-US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Build a research and extension capability </a:t>
            </a:r>
            <a:r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</a:rPr>
              <a:t>in support of sustainable farming</a:t>
            </a:r>
          </a:p>
          <a:p>
            <a:pPr marL="342900" lvl="0" indent="-342900" defTabSz="457200">
              <a:buClr>
                <a:srgbClr val="F5A408"/>
              </a:buClr>
              <a:buSzPct val="80000"/>
              <a:buFont typeface="Wingdings 3" charset="2"/>
              <a:buChar char=""/>
            </a:pPr>
            <a:r>
              <a:rPr lang="en-US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Use leading farmers </a:t>
            </a:r>
            <a:r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</a:rPr>
              <a:t>to promote sustainable farming and to encourage change at the “grass roots” level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61604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07774" y="2780333"/>
            <a:ext cx="10515600" cy="1325563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Questions?</a:t>
            </a: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03829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19496</TotalTime>
  <Words>1523</Words>
  <Application>Microsoft Office PowerPoint</Application>
  <PresentationFormat>Widescreen</PresentationFormat>
  <Paragraphs>156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Arial</vt:lpstr>
      <vt:lpstr>Calibri</vt:lpstr>
      <vt:lpstr>Calibri Light</vt:lpstr>
      <vt:lpstr>Roboto</vt:lpstr>
      <vt:lpstr>Times New Roman</vt:lpstr>
      <vt:lpstr>Wingdings 3</vt:lpstr>
      <vt:lpstr>Office Theme</vt:lpstr>
      <vt:lpstr>PowerPoint Presentation</vt:lpstr>
      <vt:lpstr>What are the elements of climate change</vt:lpstr>
      <vt:lpstr>Change in average annual surface temperature from 1960-1990 to 2070-2100…Simulaiton</vt:lpstr>
      <vt:lpstr>Change in average rainfall from 2000 to 2050 </vt:lpstr>
      <vt:lpstr>Impact of climate change on crops </vt:lpstr>
      <vt:lpstr>Impact of climate change on crops</vt:lpstr>
      <vt:lpstr>Impact of Climate Change on Crop Yields</vt:lpstr>
      <vt:lpstr>Impact of climate change on livestock</vt:lpstr>
      <vt:lpstr>Impact of climate change on pests, diseases and weeds</vt:lpstr>
      <vt:lpstr>Impact of climate change on soils</vt:lpstr>
      <vt:lpstr>Impact of climate change on water requirements and availability</vt:lpstr>
      <vt:lpstr>Impact of climate change on agriculture to 2080</vt:lpstr>
      <vt:lpstr>Change in potential average yields for corn, potatoes, rice, and wheat in 2050…simulation study </vt:lpstr>
      <vt:lpstr>Change in wheat yields in 2050 compared to 2010 due to new technology…simulation study</vt:lpstr>
      <vt:lpstr>Mitigation and adaptation to climate change in agriculture</vt:lpstr>
      <vt:lpstr>No Till; Cover Crops; Plant Breeding; Crop Rotation </vt:lpstr>
      <vt:lpstr>Breeding more adaptive plants and livestock</vt:lpstr>
      <vt:lpstr>Adopt smart farming equipment &amp; practices</vt:lpstr>
      <vt:lpstr>Digital Farming is the future…precise, efficient &amp; cost effective…but requires scale &amp; knowledge</vt:lpstr>
      <vt:lpstr>Agriculture needs to use renewable energy…solar, wind &amp; biogas (Anaerobic Fermentation)</vt:lpstr>
      <vt:lpstr>Action Plan: National and Regional Level (1)</vt:lpstr>
      <vt:lpstr>Action Plan: National and Regional Level (2)</vt:lpstr>
      <vt:lpstr>Action Plan: Farmers and Agri-business</vt:lpstr>
      <vt:lpstr>Action Plan: Consumers</vt:lpstr>
      <vt:lpstr>Moving forward</vt:lpstr>
      <vt:lpstr>Questions?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Moving to a low carbon, waste and water agriculture</dc:title>
  <dc:creator>Alan Thodey</dc:creator>
  <cp:lastModifiedBy>Alan Thodey</cp:lastModifiedBy>
  <cp:revision>66</cp:revision>
  <dcterms:created xsi:type="dcterms:W3CDTF">2021-03-24T15:27:52Z</dcterms:created>
  <dcterms:modified xsi:type="dcterms:W3CDTF">2021-04-15T18:22:55Z</dcterms:modified>
</cp:coreProperties>
</file>