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311" r:id="rId5"/>
    <p:sldId id="262" r:id="rId6"/>
    <p:sldId id="266" r:id="rId7"/>
    <p:sldId id="263" r:id="rId8"/>
    <p:sldId id="312" r:id="rId9"/>
    <p:sldId id="265" r:id="rId10"/>
    <p:sldId id="308" r:id="rId11"/>
    <p:sldId id="264" r:id="rId12"/>
    <p:sldId id="313" r:id="rId13"/>
    <p:sldId id="314" r:id="rId14"/>
    <p:sldId id="315" r:id="rId15"/>
    <p:sldId id="317" r:id="rId16"/>
    <p:sldId id="316" r:id="rId17"/>
    <p:sldId id="270" r:id="rId18"/>
    <p:sldId id="271" r:id="rId19"/>
    <p:sldId id="272" r:id="rId20"/>
    <p:sldId id="273" r:id="rId21"/>
    <p:sldId id="274" r:id="rId22"/>
    <p:sldId id="275" r:id="rId23"/>
    <p:sldId id="318" r:id="rId24"/>
    <p:sldId id="280" r:id="rId25"/>
    <p:sldId id="282" r:id="rId26"/>
    <p:sldId id="281" r:id="rId27"/>
    <p:sldId id="283" r:id="rId28"/>
    <p:sldId id="290" r:id="rId29"/>
    <p:sldId id="291" r:id="rId30"/>
    <p:sldId id="292" r:id="rId31"/>
    <p:sldId id="294" r:id="rId32"/>
    <p:sldId id="296" r:id="rId33"/>
    <p:sldId id="297" r:id="rId34"/>
    <p:sldId id="300" r:id="rId35"/>
    <p:sldId id="299" r:id="rId36"/>
    <p:sldId id="301" r:id="rId37"/>
    <p:sldId id="302" r:id="rId38"/>
    <p:sldId id="303" r:id="rId39"/>
    <p:sldId id="305" r:id="rId40"/>
    <p:sldId id="310" r:id="rId41"/>
    <p:sldId id="307" r:id="rId4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48"/>
  </p:normalViewPr>
  <p:slideViewPr>
    <p:cSldViewPr snapToGrid="0" snapToObjects="1">
      <p:cViewPr varScale="1">
        <p:scale>
          <a:sx n="69" d="100"/>
          <a:sy n="69" d="100"/>
        </p:scale>
        <p:origin x="4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377C43-5677-DC47-B2E0-369CB611403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E6F493A3-76C9-9444-A1FD-1A0A7688D7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1F5C8766-EA76-404B-A5B6-C981728ABD34}"/>
              </a:ext>
            </a:extLst>
          </p:cNvPr>
          <p:cNvSpPr>
            <a:spLocks noGrp="1"/>
          </p:cNvSpPr>
          <p:nvPr>
            <p:ph type="dt" sz="half" idx="10"/>
          </p:nvPr>
        </p:nvSpPr>
        <p:spPr/>
        <p:txBody>
          <a:bodyPr/>
          <a:lstStyle/>
          <a:p>
            <a:fld id="{ED1C4401-EADE-2741-86C5-CCC35B4AE053}" type="datetimeFigureOut">
              <a:rPr lang="nb-NO" smtClean="0"/>
              <a:t>15.04.2021</a:t>
            </a:fld>
            <a:endParaRPr lang="nb-NO"/>
          </a:p>
        </p:txBody>
      </p:sp>
      <p:sp>
        <p:nvSpPr>
          <p:cNvPr id="5" name="Plassholder for bunntekst 4">
            <a:extLst>
              <a:ext uri="{FF2B5EF4-FFF2-40B4-BE49-F238E27FC236}">
                <a16:creationId xmlns:a16="http://schemas.microsoft.com/office/drawing/2014/main" id="{50F505FA-CC95-DE41-BE51-1BDB81DF4AF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48F47F0-A360-D24A-8655-A6EB58CC2C4C}"/>
              </a:ext>
            </a:extLst>
          </p:cNvPr>
          <p:cNvSpPr>
            <a:spLocks noGrp="1"/>
          </p:cNvSpPr>
          <p:nvPr>
            <p:ph type="sldNum" sz="quarter" idx="12"/>
          </p:nvPr>
        </p:nvSpPr>
        <p:spPr/>
        <p:txBody>
          <a:bodyPr/>
          <a:lstStyle/>
          <a:p>
            <a:fld id="{98E4C0C4-4797-8340-AAB3-6A91F56A6620}" type="slidenum">
              <a:rPr lang="nb-NO" smtClean="0"/>
              <a:t>‹#›</a:t>
            </a:fld>
            <a:endParaRPr lang="nb-NO"/>
          </a:p>
        </p:txBody>
      </p:sp>
    </p:spTree>
    <p:extLst>
      <p:ext uri="{BB962C8B-B14F-4D97-AF65-F5344CB8AC3E}">
        <p14:creationId xmlns:p14="http://schemas.microsoft.com/office/powerpoint/2010/main" val="2323047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C5ECA6-64F3-BF4B-8FD0-C2A962AC732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1779681-A767-B949-B6B2-06B2C6E9B4B1}"/>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8F54FE9-51BC-BD48-845E-1D2DCB035A68}"/>
              </a:ext>
            </a:extLst>
          </p:cNvPr>
          <p:cNvSpPr>
            <a:spLocks noGrp="1"/>
          </p:cNvSpPr>
          <p:nvPr>
            <p:ph type="dt" sz="half" idx="10"/>
          </p:nvPr>
        </p:nvSpPr>
        <p:spPr/>
        <p:txBody>
          <a:bodyPr/>
          <a:lstStyle/>
          <a:p>
            <a:fld id="{ED1C4401-EADE-2741-86C5-CCC35B4AE053}" type="datetimeFigureOut">
              <a:rPr lang="nb-NO" smtClean="0"/>
              <a:t>15.04.2021</a:t>
            </a:fld>
            <a:endParaRPr lang="nb-NO"/>
          </a:p>
        </p:txBody>
      </p:sp>
      <p:sp>
        <p:nvSpPr>
          <p:cNvPr id="5" name="Plassholder for bunntekst 4">
            <a:extLst>
              <a:ext uri="{FF2B5EF4-FFF2-40B4-BE49-F238E27FC236}">
                <a16:creationId xmlns:a16="http://schemas.microsoft.com/office/drawing/2014/main" id="{B3901963-6543-274C-83F5-410637FFEF8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DC8C475-25EE-8447-8E13-BC9C6255FB88}"/>
              </a:ext>
            </a:extLst>
          </p:cNvPr>
          <p:cNvSpPr>
            <a:spLocks noGrp="1"/>
          </p:cNvSpPr>
          <p:nvPr>
            <p:ph type="sldNum" sz="quarter" idx="12"/>
          </p:nvPr>
        </p:nvSpPr>
        <p:spPr/>
        <p:txBody>
          <a:bodyPr/>
          <a:lstStyle/>
          <a:p>
            <a:fld id="{98E4C0C4-4797-8340-AAB3-6A91F56A6620}" type="slidenum">
              <a:rPr lang="nb-NO" smtClean="0"/>
              <a:t>‹#›</a:t>
            </a:fld>
            <a:endParaRPr lang="nb-NO"/>
          </a:p>
        </p:txBody>
      </p:sp>
    </p:spTree>
    <p:extLst>
      <p:ext uri="{BB962C8B-B14F-4D97-AF65-F5344CB8AC3E}">
        <p14:creationId xmlns:p14="http://schemas.microsoft.com/office/powerpoint/2010/main" val="3198596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0F19007-A1E0-3A41-B56B-3CB12528192B}"/>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FC4A9413-B3DC-BE4E-BA5B-711ACCC9DD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BF8239EC-115C-9246-B01E-B81628EA85A0}"/>
              </a:ext>
            </a:extLst>
          </p:cNvPr>
          <p:cNvSpPr>
            <a:spLocks noGrp="1"/>
          </p:cNvSpPr>
          <p:nvPr>
            <p:ph type="dt" sz="half" idx="10"/>
          </p:nvPr>
        </p:nvSpPr>
        <p:spPr/>
        <p:txBody>
          <a:bodyPr/>
          <a:lstStyle/>
          <a:p>
            <a:fld id="{ED1C4401-EADE-2741-86C5-CCC35B4AE053}" type="datetimeFigureOut">
              <a:rPr lang="nb-NO" smtClean="0"/>
              <a:t>15.04.2021</a:t>
            </a:fld>
            <a:endParaRPr lang="nb-NO"/>
          </a:p>
        </p:txBody>
      </p:sp>
      <p:sp>
        <p:nvSpPr>
          <p:cNvPr id="5" name="Plassholder for bunntekst 4">
            <a:extLst>
              <a:ext uri="{FF2B5EF4-FFF2-40B4-BE49-F238E27FC236}">
                <a16:creationId xmlns:a16="http://schemas.microsoft.com/office/drawing/2014/main" id="{A01411CD-24D0-D84E-9A70-962E7BF45DD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928538E-032A-9643-B4DB-D35E5F5E21FF}"/>
              </a:ext>
            </a:extLst>
          </p:cNvPr>
          <p:cNvSpPr>
            <a:spLocks noGrp="1"/>
          </p:cNvSpPr>
          <p:nvPr>
            <p:ph type="sldNum" sz="quarter" idx="12"/>
          </p:nvPr>
        </p:nvSpPr>
        <p:spPr/>
        <p:txBody>
          <a:bodyPr/>
          <a:lstStyle/>
          <a:p>
            <a:fld id="{98E4C0C4-4797-8340-AAB3-6A91F56A6620}" type="slidenum">
              <a:rPr lang="nb-NO" smtClean="0"/>
              <a:t>‹#›</a:t>
            </a:fld>
            <a:endParaRPr lang="nb-NO"/>
          </a:p>
        </p:txBody>
      </p:sp>
    </p:spTree>
    <p:extLst>
      <p:ext uri="{BB962C8B-B14F-4D97-AF65-F5344CB8AC3E}">
        <p14:creationId xmlns:p14="http://schemas.microsoft.com/office/powerpoint/2010/main" val="3724837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613336-FC8A-2449-BC45-9B17BD13E15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C0422DB-DBAE-964C-8FD5-89E4671B3FA5}"/>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562F8CFC-F0A5-EA40-9EA8-4C536EC4CC06}"/>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9AE2A9E4-5626-7D41-8D5F-4EE61CD96F6F}"/>
              </a:ext>
            </a:extLst>
          </p:cNvPr>
          <p:cNvSpPr>
            <a:spLocks noGrp="1"/>
          </p:cNvSpPr>
          <p:nvPr>
            <p:ph type="dt" sz="half" idx="10"/>
          </p:nvPr>
        </p:nvSpPr>
        <p:spPr/>
        <p:txBody>
          <a:bodyPr/>
          <a:lstStyle/>
          <a:p>
            <a:fld id="{ED1C4401-EADE-2741-86C5-CCC35B4AE053}" type="datetimeFigureOut">
              <a:rPr lang="nb-NO" smtClean="0"/>
              <a:t>15.04.2021</a:t>
            </a:fld>
            <a:endParaRPr lang="nb-NO"/>
          </a:p>
        </p:txBody>
      </p:sp>
      <p:sp>
        <p:nvSpPr>
          <p:cNvPr id="6" name="Plassholder for bunntekst 5">
            <a:extLst>
              <a:ext uri="{FF2B5EF4-FFF2-40B4-BE49-F238E27FC236}">
                <a16:creationId xmlns:a16="http://schemas.microsoft.com/office/drawing/2014/main" id="{F88884B3-3C05-A145-BDB2-CEFD64B1C02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C5F920F-3C02-1947-82ED-4C02F25101D1}"/>
              </a:ext>
            </a:extLst>
          </p:cNvPr>
          <p:cNvSpPr>
            <a:spLocks noGrp="1"/>
          </p:cNvSpPr>
          <p:nvPr>
            <p:ph type="sldNum" sz="quarter" idx="12"/>
          </p:nvPr>
        </p:nvSpPr>
        <p:spPr/>
        <p:txBody>
          <a:bodyPr/>
          <a:lstStyle/>
          <a:p>
            <a:fld id="{98E4C0C4-4797-8340-AAB3-6A91F56A6620}" type="slidenum">
              <a:rPr lang="nb-NO" smtClean="0"/>
              <a:t>‹#›</a:t>
            </a:fld>
            <a:endParaRPr lang="nb-NO"/>
          </a:p>
        </p:txBody>
      </p:sp>
    </p:spTree>
    <p:extLst>
      <p:ext uri="{BB962C8B-B14F-4D97-AF65-F5344CB8AC3E}">
        <p14:creationId xmlns:p14="http://schemas.microsoft.com/office/powerpoint/2010/main" val="2392934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2BF9A3A-E1CA-394E-BDBD-1FDA32F4E23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866D901F-78C7-3748-A9EA-831CB414B5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BD018920-D8DF-534A-8F53-4FE2809AFB40}"/>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03238661-A9B9-794D-A541-F07A03334E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08A05C2F-8F91-0949-8BDC-5E6EEDE322B6}"/>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7038CEF7-4EFA-5240-B0D8-C11F4713AB0E}"/>
              </a:ext>
            </a:extLst>
          </p:cNvPr>
          <p:cNvSpPr>
            <a:spLocks noGrp="1"/>
          </p:cNvSpPr>
          <p:nvPr>
            <p:ph type="dt" sz="half" idx="10"/>
          </p:nvPr>
        </p:nvSpPr>
        <p:spPr/>
        <p:txBody>
          <a:bodyPr/>
          <a:lstStyle/>
          <a:p>
            <a:fld id="{ED1C4401-EADE-2741-86C5-CCC35B4AE053}" type="datetimeFigureOut">
              <a:rPr lang="nb-NO" smtClean="0"/>
              <a:t>15.04.2021</a:t>
            </a:fld>
            <a:endParaRPr lang="nb-NO"/>
          </a:p>
        </p:txBody>
      </p:sp>
      <p:sp>
        <p:nvSpPr>
          <p:cNvPr id="8" name="Plassholder for bunntekst 7">
            <a:extLst>
              <a:ext uri="{FF2B5EF4-FFF2-40B4-BE49-F238E27FC236}">
                <a16:creationId xmlns:a16="http://schemas.microsoft.com/office/drawing/2014/main" id="{C12719AE-9E6F-914F-8D71-C9C7D2DCA8B9}"/>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E3D56DB5-34F5-F64C-8A81-F525BBB4D0A4}"/>
              </a:ext>
            </a:extLst>
          </p:cNvPr>
          <p:cNvSpPr>
            <a:spLocks noGrp="1"/>
          </p:cNvSpPr>
          <p:nvPr>
            <p:ph type="sldNum" sz="quarter" idx="12"/>
          </p:nvPr>
        </p:nvSpPr>
        <p:spPr/>
        <p:txBody>
          <a:bodyPr/>
          <a:lstStyle/>
          <a:p>
            <a:fld id="{98E4C0C4-4797-8340-AAB3-6A91F56A6620}" type="slidenum">
              <a:rPr lang="nb-NO" smtClean="0"/>
              <a:t>‹#›</a:t>
            </a:fld>
            <a:endParaRPr lang="nb-NO"/>
          </a:p>
        </p:txBody>
      </p:sp>
    </p:spTree>
    <p:extLst>
      <p:ext uri="{BB962C8B-B14F-4D97-AF65-F5344CB8AC3E}">
        <p14:creationId xmlns:p14="http://schemas.microsoft.com/office/powerpoint/2010/main" val="501105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5EC67D6-C190-0A42-AF0E-1B1BA318EDF6}"/>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97FB14AF-8BEA-6045-82F1-BA1246E81027}"/>
              </a:ext>
            </a:extLst>
          </p:cNvPr>
          <p:cNvSpPr>
            <a:spLocks noGrp="1"/>
          </p:cNvSpPr>
          <p:nvPr>
            <p:ph type="dt" sz="half" idx="10"/>
          </p:nvPr>
        </p:nvSpPr>
        <p:spPr/>
        <p:txBody>
          <a:bodyPr/>
          <a:lstStyle/>
          <a:p>
            <a:fld id="{ED1C4401-EADE-2741-86C5-CCC35B4AE053}" type="datetimeFigureOut">
              <a:rPr lang="nb-NO" smtClean="0"/>
              <a:t>15.04.2021</a:t>
            </a:fld>
            <a:endParaRPr lang="nb-NO"/>
          </a:p>
        </p:txBody>
      </p:sp>
      <p:sp>
        <p:nvSpPr>
          <p:cNvPr id="4" name="Plassholder for bunntekst 3">
            <a:extLst>
              <a:ext uri="{FF2B5EF4-FFF2-40B4-BE49-F238E27FC236}">
                <a16:creationId xmlns:a16="http://schemas.microsoft.com/office/drawing/2014/main" id="{F58A4264-BC5E-4C43-9997-ABA862DB93D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B4596E7E-333B-ED4A-B488-47CC1CB249B3}"/>
              </a:ext>
            </a:extLst>
          </p:cNvPr>
          <p:cNvSpPr>
            <a:spLocks noGrp="1"/>
          </p:cNvSpPr>
          <p:nvPr>
            <p:ph type="sldNum" sz="quarter" idx="12"/>
          </p:nvPr>
        </p:nvSpPr>
        <p:spPr/>
        <p:txBody>
          <a:bodyPr/>
          <a:lstStyle/>
          <a:p>
            <a:fld id="{98E4C0C4-4797-8340-AAB3-6A91F56A6620}" type="slidenum">
              <a:rPr lang="nb-NO" smtClean="0"/>
              <a:t>‹#›</a:t>
            </a:fld>
            <a:endParaRPr lang="nb-NO"/>
          </a:p>
        </p:txBody>
      </p:sp>
    </p:spTree>
    <p:extLst>
      <p:ext uri="{BB962C8B-B14F-4D97-AF65-F5344CB8AC3E}">
        <p14:creationId xmlns:p14="http://schemas.microsoft.com/office/powerpoint/2010/main" val="2650179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FC3C3AC-683E-394A-B02D-03C46D5CF0DD}"/>
              </a:ext>
            </a:extLst>
          </p:cNvPr>
          <p:cNvSpPr>
            <a:spLocks noGrp="1"/>
          </p:cNvSpPr>
          <p:nvPr>
            <p:ph type="dt" sz="half" idx="10"/>
          </p:nvPr>
        </p:nvSpPr>
        <p:spPr/>
        <p:txBody>
          <a:bodyPr/>
          <a:lstStyle/>
          <a:p>
            <a:fld id="{ED1C4401-EADE-2741-86C5-CCC35B4AE053}" type="datetimeFigureOut">
              <a:rPr lang="nb-NO" smtClean="0"/>
              <a:t>15.04.2021</a:t>
            </a:fld>
            <a:endParaRPr lang="nb-NO"/>
          </a:p>
        </p:txBody>
      </p:sp>
      <p:sp>
        <p:nvSpPr>
          <p:cNvPr id="3" name="Plassholder for bunntekst 2">
            <a:extLst>
              <a:ext uri="{FF2B5EF4-FFF2-40B4-BE49-F238E27FC236}">
                <a16:creationId xmlns:a16="http://schemas.microsoft.com/office/drawing/2014/main" id="{B47DA796-3BD4-B046-A6D0-BD6131B11F8F}"/>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4B289B19-47EB-424E-88F1-8B61A011BD21}"/>
              </a:ext>
            </a:extLst>
          </p:cNvPr>
          <p:cNvSpPr>
            <a:spLocks noGrp="1"/>
          </p:cNvSpPr>
          <p:nvPr>
            <p:ph type="sldNum" sz="quarter" idx="12"/>
          </p:nvPr>
        </p:nvSpPr>
        <p:spPr/>
        <p:txBody>
          <a:bodyPr/>
          <a:lstStyle/>
          <a:p>
            <a:fld id="{98E4C0C4-4797-8340-AAB3-6A91F56A6620}" type="slidenum">
              <a:rPr lang="nb-NO" smtClean="0"/>
              <a:t>‹#›</a:t>
            </a:fld>
            <a:endParaRPr lang="nb-NO"/>
          </a:p>
        </p:txBody>
      </p:sp>
    </p:spTree>
    <p:extLst>
      <p:ext uri="{BB962C8B-B14F-4D97-AF65-F5344CB8AC3E}">
        <p14:creationId xmlns:p14="http://schemas.microsoft.com/office/powerpoint/2010/main" val="97232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16C798-B38B-C244-881C-5794560EE77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61C74CF8-B306-5841-A254-9FEA6CE1CD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CC81744A-4198-9042-97D8-CFCD830F6C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42FBAE3-5D16-2D41-B02F-CCD6A69D111D}"/>
              </a:ext>
            </a:extLst>
          </p:cNvPr>
          <p:cNvSpPr>
            <a:spLocks noGrp="1"/>
          </p:cNvSpPr>
          <p:nvPr>
            <p:ph type="dt" sz="half" idx="10"/>
          </p:nvPr>
        </p:nvSpPr>
        <p:spPr/>
        <p:txBody>
          <a:bodyPr/>
          <a:lstStyle/>
          <a:p>
            <a:fld id="{ED1C4401-EADE-2741-86C5-CCC35B4AE053}" type="datetimeFigureOut">
              <a:rPr lang="nb-NO" smtClean="0"/>
              <a:t>15.04.2021</a:t>
            </a:fld>
            <a:endParaRPr lang="nb-NO"/>
          </a:p>
        </p:txBody>
      </p:sp>
      <p:sp>
        <p:nvSpPr>
          <p:cNvPr id="6" name="Plassholder for bunntekst 5">
            <a:extLst>
              <a:ext uri="{FF2B5EF4-FFF2-40B4-BE49-F238E27FC236}">
                <a16:creationId xmlns:a16="http://schemas.microsoft.com/office/drawing/2014/main" id="{C356BB4E-7905-A446-8F2F-D3009B9F37F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D103A6C-B9B2-8945-B8A3-6E4FE338FB32}"/>
              </a:ext>
            </a:extLst>
          </p:cNvPr>
          <p:cNvSpPr>
            <a:spLocks noGrp="1"/>
          </p:cNvSpPr>
          <p:nvPr>
            <p:ph type="sldNum" sz="quarter" idx="12"/>
          </p:nvPr>
        </p:nvSpPr>
        <p:spPr/>
        <p:txBody>
          <a:bodyPr/>
          <a:lstStyle/>
          <a:p>
            <a:fld id="{98E4C0C4-4797-8340-AAB3-6A91F56A6620}" type="slidenum">
              <a:rPr lang="nb-NO" smtClean="0"/>
              <a:t>‹#›</a:t>
            </a:fld>
            <a:endParaRPr lang="nb-NO"/>
          </a:p>
        </p:txBody>
      </p:sp>
    </p:spTree>
    <p:extLst>
      <p:ext uri="{BB962C8B-B14F-4D97-AF65-F5344CB8AC3E}">
        <p14:creationId xmlns:p14="http://schemas.microsoft.com/office/powerpoint/2010/main" val="4030010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EA14CA-0C96-8B48-9C9A-56696545837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D0407100-A2B0-9349-8B72-0474066345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63028681-ED19-D643-9B20-70BBFBB106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D51E1A0B-E446-8A41-A13A-1F93734B0A92}"/>
              </a:ext>
            </a:extLst>
          </p:cNvPr>
          <p:cNvSpPr>
            <a:spLocks noGrp="1"/>
          </p:cNvSpPr>
          <p:nvPr>
            <p:ph type="dt" sz="half" idx="10"/>
          </p:nvPr>
        </p:nvSpPr>
        <p:spPr/>
        <p:txBody>
          <a:bodyPr/>
          <a:lstStyle/>
          <a:p>
            <a:fld id="{ED1C4401-EADE-2741-86C5-CCC35B4AE053}" type="datetimeFigureOut">
              <a:rPr lang="nb-NO" smtClean="0"/>
              <a:t>15.04.2021</a:t>
            </a:fld>
            <a:endParaRPr lang="nb-NO"/>
          </a:p>
        </p:txBody>
      </p:sp>
      <p:sp>
        <p:nvSpPr>
          <p:cNvPr id="6" name="Plassholder for bunntekst 5">
            <a:extLst>
              <a:ext uri="{FF2B5EF4-FFF2-40B4-BE49-F238E27FC236}">
                <a16:creationId xmlns:a16="http://schemas.microsoft.com/office/drawing/2014/main" id="{5745695B-B5C6-FC4B-B55F-C701FC080D1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9CB9A2F-9219-F543-8DA2-CF081995AF09}"/>
              </a:ext>
            </a:extLst>
          </p:cNvPr>
          <p:cNvSpPr>
            <a:spLocks noGrp="1"/>
          </p:cNvSpPr>
          <p:nvPr>
            <p:ph type="sldNum" sz="quarter" idx="12"/>
          </p:nvPr>
        </p:nvSpPr>
        <p:spPr/>
        <p:txBody>
          <a:bodyPr/>
          <a:lstStyle/>
          <a:p>
            <a:fld id="{98E4C0C4-4797-8340-AAB3-6A91F56A6620}" type="slidenum">
              <a:rPr lang="nb-NO" smtClean="0"/>
              <a:t>‹#›</a:t>
            </a:fld>
            <a:endParaRPr lang="nb-NO"/>
          </a:p>
        </p:txBody>
      </p:sp>
    </p:spTree>
    <p:extLst>
      <p:ext uri="{BB962C8B-B14F-4D97-AF65-F5344CB8AC3E}">
        <p14:creationId xmlns:p14="http://schemas.microsoft.com/office/powerpoint/2010/main" val="3552427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2FFBB3-BA7F-7C4E-B60C-2929F8EF7B6D}"/>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A876E035-0BA2-C644-B6F8-A46C92EB5526}"/>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CCD26A0-44B6-4F44-AE8D-3983D7596FCC}"/>
              </a:ext>
            </a:extLst>
          </p:cNvPr>
          <p:cNvSpPr>
            <a:spLocks noGrp="1"/>
          </p:cNvSpPr>
          <p:nvPr>
            <p:ph type="dt" sz="half" idx="10"/>
          </p:nvPr>
        </p:nvSpPr>
        <p:spPr/>
        <p:txBody>
          <a:bodyPr/>
          <a:lstStyle/>
          <a:p>
            <a:fld id="{ED1C4401-EADE-2741-86C5-CCC35B4AE053}" type="datetimeFigureOut">
              <a:rPr lang="nb-NO" smtClean="0"/>
              <a:t>15.04.2021</a:t>
            </a:fld>
            <a:endParaRPr lang="nb-NO"/>
          </a:p>
        </p:txBody>
      </p:sp>
      <p:sp>
        <p:nvSpPr>
          <p:cNvPr id="5" name="Plassholder for bunntekst 4">
            <a:extLst>
              <a:ext uri="{FF2B5EF4-FFF2-40B4-BE49-F238E27FC236}">
                <a16:creationId xmlns:a16="http://schemas.microsoft.com/office/drawing/2014/main" id="{DC6F19BD-0409-7E46-A70C-91D0A654A93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D91D040-1AF2-FA42-BEA5-29FA355E4CFC}"/>
              </a:ext>
            </a:extLst>
          </p:cNvPr>
          <p:cNvSpPr>
            <a:spLocks noGrp="1"/>
          </p:cNvSpPr>
          <p:nvPr>
            <p:ph type="sldNum" sz="quarter" idx="12"/>
          </p:nvPr>
        </p:nvSpPr>
        <p:spPr/>
        <p:txBody>
          <a:bodyPr/>
          <a:lstStyle/>
          <a:p>
            <a:fld id="{98E4C0C4-4797-8340-AAB3-6A91F56A6620}" type="slidenum">
              <a:rPr lang="nb-NO" smtClean="0"/>
              <a:t>‹#›</a:t>
            </a:fld>
            <a:endParaRPr lang="nb-NO"/>
          </a:p>
        </p:txBody>
      </p:sp>
    </p:spTree>
    <p:extLst>
      <p:ext uri="{BB962C8B-B14F-4D97-AF65-F5344CB8AC3E}">
        <p14:creationId xmlns:p14="http://schemas.microsoft.com/office/powerpoint/2010/main" val="4086742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6CAEFE4A-2786-344F-8196-A90869329F9C}"/>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D0D062CC-CC77-0448-A2D1-D223CFBBFD8E}"/>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152BC44-5A72-9044-B8A9-6A45084E2084}"/>
              </a:ext>
            </a:extLst>
          </p:cNvPr>
          <p:cNvSpPr>
            <a:spLocks noGrp="1"/>
          </p:cNvSpPr>
          <p:nvPr>
            <p:ph type="dt" sz="half" idx="10"/>
          </p:nvPr>
        </p:nvSpPr>
        <p:spPr/>
        <p:txBody>
          <a:bodyPr/>
          <a:lstStyle/>
          <a:p>
            <a:fld id="{ED1C4401-EADE-2741-86C5-CCC35B4AE053}" type="datetimeFigureOut">
              <a:rPr lang="nb-NO" smtClean="0"/>
              <a:t>15.04.2021</a:t>
            </a:fld>
            <a:endParaRPr lang="nb-NO"/>
          </a:p>
        </p:txBody>
      </p:sp>
      <p:sp>
        <p:nvSpPr>
          <p:cNvPr id="5" name="Plassholder for bunntekst 4">
            <a:extLst>
              <a:ext uri="{FF2B5EF4-FFF2-40B4-BE49-F238E27FC236}">
                <a16:creationId xmlns:a16="http://schemas.microsoft.com/office/drawing/2014/main" id="{5251E45C-2588-6247-85F4-B0CDF6678D9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D058F5C-E32C-294D-88EF-226AF74B897C}"/>
              </a:ext>
            </a:extLst>
          </p:cNvPr>
          <p:cNvSpPr>
            <a:spLocks noGrp="1"/>
          </p:cNvSpPr>
          <p:nvPr>
            <p:ph type="sldNum" sz="quarter" idx="12"/>
          </p:nvPr>
        </p:nvSpPr>
        <p:spPr/>
        <p:txBody>
          <a:bodyPr/>
          <a:lstStyle/>
          <a:p>
            <a:fld id="{98E4C0C4-4797-8340-AAB3-6A91F56A6620}" type="slidenum">
              <a:rPr lang="nb-NO" smtClean="0"/>
              <a:t>‹#›</a:t>
            </a:fld>
            <a:endParaRPr lang="nb-NO"/>
          </a:p>
        </p:txBody>
      </p:sp>
    </p:spTree>
    <p:extLst>
      <p:ext uri="{BB962C8B-B14F-4D97-AF65-F5344CB8AC3E}">
        <p14:creationId xmlns:p14="http://schemas.microsoft.com/office/powerpoint/2010/main" val="3721919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7A24269D-9E60-4D4A-A014-1E811C32F4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BFFD791A-238B-9C48-887D-6527DBF6C9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C2411CA-7FF9-9C4D-A674-1849CB0C7E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1C4401-EADE-2741-86C5-CCC35B4AE053}" type="datetimeFigureOut">
              <a:rPr lang="nb-NO" smtClean="0"/>
              <a:t>15.04.2021</a:t>
            </a:fld>
            <a:endParaRPr lang="nb-NO"/>
          </a:p>
        </p:txBody>
      </p:sp>
      <p:sp>
        <p:nvSpPr>
          <p:cNvPr id="5" name="Plassholder for bunntekst 4">
            <a:extLst>
              <a:ext uri="{FF2B5EF4-FFF2-40B4-BE49-F238E27FC236}">
                <a16:creationId xmlns:a16="http://schemas.microsoft.com/office/drawing/2014/main" id="{0DE00B95-E451-184A-AA42-957E93E743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2E7836AD-D857-9847-B4EC-38CF8B2AD6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E4C0C4-4797-8340-AAB3-6A91F56A6620}" type="slidenum">
              <a:rPr lang="nb-NO" smtClean="0"/>
              <a:t>‹#›</a:t>
            </a:fld>
            <a:endParaRPr lang="nb-NO"/>
          </a:p>
        </p:txBody>
      </p:sp>
    </p:spTree>
    <p:extLst>
      <p:ext uri="{BB962C8B-B14F-4D97-AF65-F5344CB8AC3E}">
        <p14:creationId xmlns:p14="http://schemas.microsoft.com/office/powerpoint/2010/main" val="1712344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nibio.brage.unit.no/nibio-xmlui/handle/11250/2712049" TargetMode="External"/><Relationship Id="rId2" Type="http://schemas.openxmlformats.org/officeDocument/2006/relationships/hyperlink" Target="https://forskning.no/landbruk-mat-nibio/na-kan-du-dyrke-norsk-humle-til-olet-ditt/1801871"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9EB428-5D2C-4F49-94FA-28054633A891}"/>
              </a:ext>
            </a:extLst>
          </p:cNvPr>
          <p:cNvSpPr>
            <a:spLocks noGrp="1"/>
          </p:cNvSpPr>
          <p:nvPr>
            <p:ph type="ctrTitle"/>
          </p:nvPr>
        </p:nvSpPr>
        <p:spPr>
          <a:xfrm>
            <a:off x="1430694" y="421427"/>
            <a:ext cx="9144000" cy="2387600"/>
          </a:xfrm>
        </p:spPr>
        <p:txBody>
          <a:bodyPr>
            <a:normAutofit/>
          </a:bodyPr>
          <a:lstStyle/>
          <a:p>
            <a:r>
              <a:rPr lang="en-US" sz="40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Learning</a:t>
            </a:r>
            <a:r>
              <a:rPr lang="en-GB" sz="40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 culture(s) in Norwegian agriculture</a:t>
            </a:r>
            <a:br>
              <a:rPr lang="en-GB" sz="40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br>
            <a:r>
              <a:rPr lang="en-GB" sz="40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
            </a:r>
            <a:br>
              <a:rPr lang="en-GB" sz="40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br>
            <a:r>
              <a:rPr lang="bg-BG" sz="3200" dirty="0">
                <a:effectLst/>
                <a:latin typeface="Times New Roman" panose="02020603050405020304" pitchFamily="18" charset="0"/>
                <a:ea typeface="Calibri" panose="020F0502020204030204" pitchFamily="34" charset="0"/>
              </a:rPr>
              <a:t>Култура (и) за обучение в норвежкото земеделие</a:t>
            </a:r>
            <a:endParaRPr lang="nb-NO" sz="3200" dirty="0"/>
          </a:p>
        </p:txBody>
      </p:sp>
      <p:sp>
        <p:nvSpPr>
          <p:cNvPr id="3" name="Undertittel 2">
            <a:extLst>
              <a:ext uri="{FF2B5EF4-FFF2-40B4-BE49-F238E27FC236}">
                <a16:creationId xmlns:a16="http://schemas.microsoft.com/office/drawing/2014/main" id="{973FF706-D103-274B-978F-887C9AB0C797}"/>
              </a:ext>
            </a:extLst>
          </p:cNvPr>
          <p:cNvSpPr>
            <a:spLocks noGrp="1"/>
          </p:cNvSpPr>
          <p:nvPr>
            <p:ph type="subTitle" idx="1"/>
          </p:nvPr>
        </p:nvSpPr>
        <p:spPr>
          <a:xfrm>
            <a:off x="1524000" y="3602038"/>
            <a:ext cx="9144000" cy="2977116"/>
          </a:xfrm>
        </p:spPr>
        <p:txBody>
          <a:bodyPr>
            <a:normAutofit/>
          </a:bodyPr>
          <a:lstStyle/>
          <a:p>
            <a:endParaRPr lang="nb-NO" dirty="0"/>
          </a:p>
          <a:p>
            <a:endParaRPr lang="nb-NO" dirty="0"/>
          </a:p>
          <a:p>
            <a:endParaRPr lang="nb-NO" dirty="0"/>
          </a:p>
          <a:p>
            <a:r>
              <a:rPr lang="nb-NO" dirty="0"/>
              <a:t>Johan Barstad and Rhys Evans</a:t>
            </a:r>
          </a:p>
          <a:p>
            <a:r>
              <a:rPr lang="nb-NO" dirty="0"/>
              <a:t>April 6th 2021</a:t>
            </a:r>
          </a:p>
        </p:txBody>
      </p:sp>
      <p:pic>
        <p:nvPicPr>
          <p:cNvPr id="5" name="Picture 4" descr="Text&#10;&#10;Description automatically generated with low confidence">
            <a:extLst>
              <a:ext uri="{FF2B5EF4-FFF2-40B4-BE49-F238E27FC236}">
                <a16:creationId xmlns:a16="http://schemas.microsoft.com/office/drawing/2014/main" id="{632A6FA0-164F-4D1D-ACD6-DA5032CC17D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3409" y="4418972"/>
            <a:ext cx="2160182" cy="2160182"/>
          </a:xfrm>
          <a:prstGeom prst="rect">
            <a:avLst/>
          </a:prstGeom>
        </p:spPr>
      </p:pic>
    </p:spTree>
    <p:extLst>
      <p:ext uri="{BB962C8B-B14F-4D97-AF65-F5344CB8AC3E}">
        <p14:creationId xmlns:p14="http://schemas.microsoft.com/office/powerpoint/2010/main" val="370724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AC8B7B-C57D-E644-8A56-ACA936CB0D98}"/>
              </a:ext>
            </a:extLst>
          </p:cNvPr>
          <p:cNvSpPr>
            <a:spLocks noGrp="1"/>
          </p:cNvSpPr>
          <p:nvPr>
            <p:ph type="title"/>
          </p:nvPr>
        </p:nvSpPr>
        <p:spPr/>
        <p:txBody>
          <a:bodyPr>
            <a:noAutofit/>
          </a:bodyPr>
          <a:lstStyle/>
          <a:p>
            <a:pPr algn="ctr"/>
            <a:r>
              <a:rPr lang="en-GB"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Societal transformation </a:t>
            </a:r>
            <a:r>
              <a:rPr lang="en-GB" sz="24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and the </a:t>
            </a:r>
            <a:r>
              <a:rPr lang="en-GB"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agricultural sector. </a:t>
            </a:r>
            <a:br>
              <a:rPr lang="en-GB"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br>
            <a:r>
              <a:rPr lang="en-GB"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r>
            <a:br>
              <a:rPr lang="en-GB"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br>
            <a:r>
              <a:rPr lang="ru-RU" sz="2400" b="1" dirty="0">
                <a:latin typeface="Calibri" panose="020F0502020204030204" pitchFamily="34" charset="0"/>
                <a:ea typeface="Calibri" panose="020F0502020204030204" pitchFamily="34" charset="0"/>
                <a:cs typeface="Times New Roman" panose="02020603050405020304" pitchFamily="18" charset="0"/>
              </a:rPr>
              <a:t>Социалната трансформация </a:t>
            </a:r>
            <a:r>
              <a:rPr lang="bg-BG" sz="2400" b="1" dirty="0" smtClean="0">
                <a:latin typeface="Calibri" panose="020F0502020204030204" pitchFamily="34" charset="0"/>
                <a:ea typeface="Calibri" panose="020F0502020204030204" pitchFamily="34" charset="0"/>
                <a:cs typeface="Times New Roman" panose="02020603050405020304" pitchFamily="18" charset="0"/>
              </a:rPr>
              <a:t>и </a:t>
            </a:r>
            <a:r>
              <a:rPr lang="ru-RU" sz="2400" b="1" dirty="0" smtClean="0">
                <a:latin typeface="Calibri" panose="020F0502020204030204" pitchFamily="34" charset="0"/>
                <a:ea typeface="Calibri" panose="020F0502020204030204" pitchFamily="34" charset="0"/>
                <a:cs typeface="Times New Roman" panose="02020603050405020304" pitchFamily="18" charset="0"/>
              </a:rPr>
              <a:t>селскостопанския </a:t>
            </a:r>
            <a:r>
              <a:rPr lang="ru-RU" sz="2400" b="1" dirty="0">
                <a:latin typeface="Calibri" panose="020F0502020204030204" pitchFamily="34" charset="0"/>
                <a:ea typeface="Calibri" panose="020F0502020204030204" pitchFamily="34" charset="0"/>
                <a:cs typeface="Times New Roman" panose="02020603050405020304" pitchFamily="18" charset="0"/>
              </a:rPr>
              <a:t>сектор.</a:t>
            </a:r>
            <a:endParaRPr lang="nb-NO" sz="2400" b="1" dirty="0"/>
          </a:p>
        </p:txBody>
      </p:sp>
      <p:sp>
        <p:nvSpPr>
          <p:cNvPr id="3" name="Plassholder for innhold 2">
            <a:extLst>
              <a:ext uri="{FF2B5EF4-FFF2-40B4-BE49-F238E27FC236}">
                <a16:creationId xmlns:a16="http://schemas.microsoft.com/office/drawing/2014/main" id="{6094C619-3152-C347-A08F-3774B595B100}"/>
              </a:ext>
            </a:extLst>
          </p:cNvPr>
          <p:cNvSpPr>
            <a:spLocks noGrp="1"/>
          </p:cNvSpPr>
          <p:nvPr>
            <p:ph idx="1"/>
          </p:nvPr>
        </p:nvSpPr>
        <p:spPr>
          <a:xfrm>
            <a:off x="838200" y="2141536"/>
            <a:ext cx="10515600" cy="4632487"/>
          </a:xfrm>
        </p:spPr>
        <p:txBody>
          <a:bodyPr>
            <a:normAutofit/>
          </a:bodyPr>
          <a:lstStyle/>
          <a:p>
            <a:r>
              <a:rPr lang="en-GB" sz="2000"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A</a:t>
            </a:r>
            <a:r>
              <a:rPr lang="en-GB" sz="2000" dirty="0" smtClean="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griculture </a:t>
            </a: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was dominated by many small, independent farmers, spread all over </a:t>
            </a:r>
            <a:r>
              <a:rPr lang="en-GB" sz="2000" dirty="0" smtClean="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Norway</a:t>
            </a:r>
            <a:endParaRPr lang="nb-NO"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en-GB" sz="20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Brought kicking and screaming  into the growing industrial society, to deliver</a:t>
            </a:r>
            <a:r>
              <a:rPr lang="en-GB" sz="2000"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a:t>
            </a:r>
            <a:endParaRPr lang="nb-NO"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buFont typeface="Symbol" pitchFamily="2" charset="2"/>
              <a:buChar char=""/>
            </a:pP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labour/manpower to propel the transition into industrialism</a:t>
            </a:r>
            <a:endParaRPr lang="nb-NO"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buFont typeface="Symbol" pitchFamily="2" charset="2"/>
              <a:buChar char=""/>
            </a:pP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food and other input to maintain the city-based industrial population</a:t>
            </a:r>
          </a:p>
          <a:p>
            <a:r>
              <a:rPr lang="ru-RU" sz="2000" dirty="0" smtClean="0">
                <a:effectLst/>
                <a:latin typeface="Calibri" panose="020F0502020204030204" pitchFamily="34" charset="0"/>
                <a:ea typeface="Calibri" panose="020F0502020204030204" pitchFamily="34" charset="0"/>
                <a:cs typeface="Times New Roman" panose="02020603050405020304" pitchFamily="18" charset="0"/>
              </a:rPr>
              <a:t>Селското </a:t>
            </a:r>
            <a:r>
              <a:rPr lang="ru-RU" sz="2000" dirty="0">
                <a:effectLst/>
                <a:latin typeface="Calibri" panose="020F0502020204030204" pitchFamily="34" charset="0"/>
                <a:ea typeface="Calibri" panose="020F0502020204030204" pitchFamily="34" charset="0"/>
                <a:cs typeface="Times New Roman" panose="02020603050405020304" pitchFamily="18" charset="0"/>
              </a:rPr>
              <a:t>стопанство е било доминирано от много малки, независими фермери, разпръснати в </a:t>
            </a:r>
            <a:r>
              <a:rPr lang="ru-RU" sz="2000" dirty="0" smtClean="0">
                <a:effectLst/>
                <a:latin typeface="Calibri" panose="020F0502020204030204" pitchFamily="34" charset="0"/>
                <a:ea typeface="Calibri" panose="020F0502020204030204" pitchFamily="34" charset="0"/>
                <a:cs typeface="Times New Roman" panose="02020603050405020304" pitchFamily="18" charset="0"/>
              </a:rPr>
              <a:t>цяла</a:t>
            </a:r>
            <a:r>
              <a:rPr lang="en-GB" sz="2000" dirty="0" smtClean="0">
                <a:effectLst/>
                <a:latin typeface="Calibri" panose="020F0502020204030204" pitchFamily="34" charset="0"/>
                <a:ea typeface="Calibri" panose="020F0502020204030204" pitchFamily="34" charset="0"/>
                <a:cs typeface="Times New Roman" panose="02020603050405020304" pitchFamily="18" charset="0"/>
              </a:rPr>
              <a:t> </a:t>
            </a:r>
            <a:r>
              <a:rPr lang="bg-BG" sz="2000" dirty="0" smtClean="0">
                <a:effectLst/>
                <a:latin typeface="Calibri" panose="020F0502020204030204" pitchFamily="34" charset="0"/>
                <a:ea typeface="Calibri" panose="020F0502020204030204" pitchFamily="34" charset="0"/>
                <a:cs typeface="Times New Roman" panose="02020603050405020304" pitchFamily="18" charset="0"/>
              </a:rPr>
              <a:t>Норвегия</a:t>
            </a:r>
          </a:p>
          <a:p>
            <a:r>
              <a:rPr lang="ru-RU" sz="2000" dirty="0" smtClean="0">
                <a:effectLst/>
                <a:latin typeface="Calibri" panose="020F0502020204030204" pitchFamily="34" charset="0"/>
                <a:ea typeface="Calibri" panose="020F0502020204030204" pitchFamily="34" charset="0"/>
                <a:cs typeface="Times New Roman" panose="02020603050405020304" pitchFamily="18" charset="0"/>
              </a:rPr>
              <a:t>Те </a:t>
            </a:r>
            <a:r>
              <a:rPr lang="ru-RU" sz="2000" dirty="0">
                <a:effectLst/>
                <a:latin typeface="Calibri" panose="020F0502020204030204" pitchFamily="34" charset="0"/>
                <a:ea typeface="Calibri" panose="020F0502020204030204" pitchFamily="34" charset="0"/>
                <a:cs typeface="Times New Roman" panose="02020603050405020304" pitchFamily="18" charset="0"/>
              </a:rPr>
              <a:t>бяха въведени в нарастващото индустриално общество и им беше дадена ролята да предоставят:</a:t>
            </a: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p>
          <a:p>
            <a:pPr lvl="1"/>
            <a:r>
              <a:rPr lang="ru-RU" sz="1800" dirty="0">
                <a:effectLst/>
                <a:latin typeface="Calibri" panose="020F0502020204030204" pitchFamily="34" charset="0"/>
                <a:ea typeface="Calibri" panose="020F0502020204030204" pitchFamily="34" charset="0"/>
                <a:cs typeface="Times New Roman" panose="02020603050405020304" pitchFamily="18" charset="0"/>
              </a:rPr>
              <a:t>труд / работна ръка за задвижване на прехода към индустриализъм</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ru-RU" sz="1800" dirty="0">
                <a:effectLst/>
                <a:latin typeface="Calibri" panose="020F0502020204030204" pitchFamily="34" charset="0"/>
                <a:ea typeface="Calibri" panose="020F0502020204030204" pitchFamily="34" charset="0"/>
                <a:cs typeface="Times New Roman" panose="02020603050405020304" pitchFamily="18" charset="0"/>
              </a:rPr>
              <a:t>храна и други суровини за поддържане на индустриалното население в града</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sz="4000" dirty="0"/>
          </a:p>
        </p:txBody>
      </p:sp>
    </p:spTree>
    <p:extLst>
      <p:ext uri="{BB962C8B-B14F-4D97-AF65-F5344CB8AC3E}">
        <p14:creationId xmlns:p14="http://schemas.microsoft.com/office/powerpoint/2010/main" val="3596719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C5C781-CCB0-524F-B82D-9CC1E03D05C4}"/>
              </a:ext>
            </a:extLst>
          </p:cNvPr>
          <p:cNvSpPr>
            <a:spLocks noGrp="1"/>
          </p:cNvSpPr>
          <p:nvPr>
            <p:ph type="title"/>
          </p:nvPr>
        </p:nvSpPr>
        <p:spPr>
          <a:xfrm>
            <a:off x="2200469" y="500062"/>
            <a:ext cx="10515600" cy="1325563"/>
          </a:xfrm>
        </p:spPr>
        <p:txBody>
          <a:bodyPr>
            <a:normAutofit/>
          </a:bodyPr>
          <a:lstStyle/>
          <a:p>
            <a:r>
              <a:rPr lang="en-GB"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Societal transformation and the agricultural sector. </a:t>
            </a:r>
            <a:br>
              <a:rPr lang="en-GB"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br>
            <a:r>
              <a:rPr lang="en-GB"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r>
            <a:br>
              <a:rPr lang="en-GB"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br>
            <a:r>
              <a:rPr lang="ru-RU"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Социалната трансформация </a:t>
            </a:r>
            <a:r>
              <a:rPr lang="bg-BG"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и </a:t>
            </a:r>
            <a:r>
              <a:rPr lang="ru-RU"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селскостопанския сектор.</a:t>
            </a:r>
            <a:endParaRPr lang="nb-NO" sz="4000" dirty="0"/>
          </a:p>
        </p:txBody>
      </p:sp>
      <p:sp>
        <p:nvSpPr>
          <p:cNvPr id="3" name="Plassholder for innhold 2">
            <a:extLst>
              <a:ext uri="{FF2B5EF4-FFF2-40B4-BE49-F238E27FC236}">
                <a16:creationId xmlns:a16="http://schemas.microsoft.com/office/drawing/2014/main" id="{525BEF78-8010-AF40-AD93-15C31E11BCAD}"/>
              </a:ext>
            </a:extLst>
          </p:cNvPr>
          <p:cNvSpPr>
            <a:spLocks noGrp="1"/>
          </p:cNvSpPr>
          <p:nvPr>
            <p:ph idx="1"/>
          </p:nvPr>
        </p:nvSpPr>
        <p:spPr/>
        <p:txBody>
          <a:bodyPr>
            <a:normAutofit/>
          </a:bodyPr>
          <a:lstStyle/>
          <a:p>
            <a:pPr marL="0" indent="0">
              <a:buNone/>
            </a:pP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GB" sz="24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F</a:t>
            </a:r>
            <a:r>
              <a:rPr lang="en-GB" sz="24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rom a subsistence-based to commercial, </a:t>
            </a:r>
            <a:r>
              <a:rPr lang="en-GB" sz="24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market-economy </a:t>
            </a:r>
            <a:r>
              <a:rPr lang="en-GB" sz="24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farming.</a:t>
            </a:r>
            <a:endParaRPr lang="nb-NO" sz="24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bg-BG" sz="2400" dirty="0" smtClean="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А </a:t>
            </a:r>
            <a:r>
              <a:rPr lang="en-GB" sz="24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l</a:t>
            </a:r>
            <a:r>
              <a:rPr lang="en-GB" sz="2400" dirty="0" smtClean="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ong </a:t>
            </a:r>
            <a:r>
              <a:rPr lang="en-GB" sz="24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and still ongoing – process </a:t>
            </a:r>
            <a:endParaRPr lang="nb-NO" sz="24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en-GB" sz="24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C</a:t>
            </a:r>
            <a:r>
              <a:rPr lang="en-GB" sz="24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alled for a new approaches towards educating and supporting the agricultural communities</a:t>
            </a:r>
          </a:p>
          <a:p>
            <a:pPr marL="0" indent="0">
              <a:buNone/>
            </a:pPr>
            <a:r>
              <a:rPr lang="ru-RU" sz="2400" dirty="0">
                <a:effectLst/>
                <a:latin typeface="Calibri" panose="020F0502020204030204" pitchFamily="34" charset="0"/>
                <a:ea typeface="Calibri" panose="020F0502020204030204" pitchFamily="34" charset="0"/>
                <a:cs typeface="Times New Roman" panose="02020603050405020304" pitchFamily="18" charset="0"/>
              </a:rPr>
              <a:t>От </a:t>
            </a:r>
            <a:r>
              <a:rPr lang="ru-RU" sz="2400" dirty="0" err="1">
                <a:latin typeface="Calibri" panose="020F0502020204030204" pitchFamily="34" charset="0"/>
                <a:ea typeface="Calibri" panose="020F0502020204030204" pitchFamily="34" charset="0"/>
                <a:cs typeface="Times New Roman" panose="02020603050405020304" pitchFamily="18" charset="0"/>
              </a:rPr>
              <a:t>продоволствено-</a:t>
            </a:r>
            <a:r>
              <a:rPr lang="ru-RU" sz="2400" dirty="0" err="1">
                <a:effectLst/>
                <a:latin typeface="Calibri" panose="020F0502020204030204" pitchFamily="34" charset="0"/>
                <a:ea typeface="Calibri" panose="020F0502020204030204" pitchFamily="34" charset="0"/>
                <a:cs typeface="Times New Roman" panose="02020603050405020304" pitchFamily="18" charset="0"/>
              </a:rPr>
              <a:t>базирано</a:t>
            </a:r>
            <a:r>
              <a:rPr lang="ru-RU" sz="2400" dirty="0">
                <a:effectLst/>
                <a:latin typeface="Calibri" panose="020F0502020204030204" pitchFamily="34" charset="0"/>
                <a:ea typeface="Calibri" panose="020F0502020204030204" pitchFamily="34" charset="0"/>
                <a:cs typeface="Times New Roman" panose="02020603050405020304" pitchFamily="18" charset="0"/>
              </a:rPr>
              <a:t> </a:t>
            </a:r>
            <a:r>
              <a:rPr lang="ru-RU" sz="2400" dirty="0" err="1">
                <a:effectLst/>
                <a:latin typeface="Calibri" panose="020F0502020204030204" pitchFamily="34" charset="0"/>
                <a:ea typeface="Calibri" panose="020F0502020204030204" pitchFamily="34" charset="0"/>
                <a:cs typeface="Times New Roman" panose="02020603050405020304" pitchFamily="18" charset="0"/>
              </a:rPr>
              <a:t>към</a:t>
            </a:r>
            <a:r>
              <a:rPr lang="ru-RU" sz="2400" dirty="0">
                <a:effectLst/>
                <a:latin typeface="Calibri" panose="020F0502020204030204" pitchFamily="34" charset="0"/>
                <a:ea typeface="Calibri" panose="020F0502020204030204" pitchFamily="34" charset="0"/>
                <a:cs typeface="Times New Roman" panose="02020603050405020304" pitchFamily="18" charset="0"/>
              </a:rPr>
              <a:t> търговско, пазарно земеделие.</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ru-RU" sz="2400" dirty="0">
                <a:effectLst/>
                <a:latin typeface="Calibri" panose="020F0502020204030204" pitchFamily="34" charset="0"/>
                <a:ea typeface="Calibri" panose="020F0502020204030204" pitchFamily="34" charset="0"/>
                <a:cs typeface="Times New Roman" panose="02020603050405020304" pitchFamily="18" charset="0"/>
              </a:rPr>
              <a:t>Дълъг - и все още продължаващ – процес</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ru-RU" sz="2400" dirty="0" err="1">
                <a:latin typeface="Calibri" panose="020F0502020204030204" pitchFamily="34" charset="0"/>
                <a:ea typeface="Calibri" panose="020F0502020204030204" pitchFamily="34" charset="0"/>
                <a:cs typeface="Times New Roman" panose="02020603050405020304" pitchFamily="18" charset="0"/>
              </a:rPr>
              <a:t>Необходимост</a:t>
            </a:r>
            <a:r>
              <a:rPr lang="ru-RU" sz="2400" dirty="0">
                <a:effectLst/>
                <a:latin typeface="Calibri" panose="020F0502020204030204" pitchFamily="34" charset="0"/>
                <a:ea typeface="Calibri" panose="020F0502020204030204" pitchFamily="34" charset="0"/>
                <a:cs typeface="Times New Roman" panose="02020603050405020304" pitchFamily="18" charset="0"/>
              </a:rPr>
              <a:t> от нови подходи към образованието и подкрепата на земеделските общности</a:t>
            </a:r>
            <a:endParaRPr lang="nb-NO"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b-NO" sz="3600" dirty="0"/>
          </a:p>
        </p:txBody>
      </p:sp>
    </p:spTree>
    <p:extLst>
      <p:ext uri="{BB962C8B-B14F-4D97-AF65-F5344CB8AC3E}">
        <p14:creationId xmlns:p14="http://schemas.microsoft.com/office/powerpoint/2010/main" val="986986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5948" y="267967"/>
            <a:ext cx="10515600" cy="6482353"/>
          </a:xfrm>
        </p:spPr>
        <p:txBody>
          <a:bodyPr>
            <a:normAutofit/>
          </a:bodyPr>
          <a:lstStyle/>
          <a:p>
            <a:pPr marL="0" indent="0">
              <a:buNone/>
            </a:pPr>
            <a:r>
              <a:rPr lang="nb-NO" sz="1800" dirty="0" smtClean="0">
                <a:solidFill>
                  <a:schemeClr val="accent6">
                    <a:lumMod val="75000"/>
                  </a:schemeClr>
                </a:solidFill>
              </a:rPr>
              <a:t>Today</a:t>
            </a:r>
            <a:endParaRPr lang="nb-NO" sz="1800" dirty="0" smtClean="0"/>
          </a:p>
          <a:p>
            <a:r>
              <a:rPr lang="nb-NO" sz="1800" dirty="0">
                <a:solidFill>
                  <a:schemeClr val="accent6">
                    <a:lumMod val="75000"/>
                  </a:schemeClr>
                </a:solidFill>
              </a:rPr>
              <a:t>Agriculture today has low share of population </a:t>
            </a:r>
          </a:p>
          <a:p>
            <a:pPr lvl="1"/>
            <a:r>
              <a:rPr lang="nb-NO" sz="1800" dirty="0">
                <a:solidFill>
                  <a:schemeClr val="accent6">
                    <a:lumMod val="75000"/>
                  </a:schemeClr>
                </a:solidFill>
              </a:rPr>
              <a:t>(1,5 % employed directly)</a:t>
            </a:r>
          </a:p>
          <a:p>
            <a:r>
              <a:rPr lang="nb-NO" sz="1800" dirty="0">
                <a:solidFill>
                  <a:schemeClr val="accent6">
                    <a:lumMod val="75000"/>
                  </a:schemeClr>
                </a:solidFill>
              </a:rPr>
              <a:t>Production intensified. </a:t>
            </a:r>
          </a:p>
          <a:p>
            <a:pPr lvl="1"/>
            <a:r>
              <a:rPr lang="nb-NO" sz="1800" dirty="0">
                <a:solidFill>
                  <a:schemeClr val="accent6">
                    <a:lumMod val="75000"/>
                  </a:schemeClr>
                </a:solidFill>
              </a:rPr>
              <a:t>Bigger production today than in the 1940’s when 40% worked in agriculture.</a:t>
            </a:r>
          </a:p>
          <a:p>
            <a:r>
              <a:rPr lang="nb-NO" sz="1800" dirty="0" smtClean="0">
                <a:solidFill>
                  <a:schemeClr val="accent6">
                    <a:lumMod val="75000"/>
                  </a:schemeClr>
                </a:solidFill>
              </a:rPr>
              <a:t>Norway: Low </a:t>
            </a:r>
            <a:r>
              <a:rPr lang="nb-NO" sz="1800" dirty="0">
                <a:solidFill>
                  <a:schemeClr val="accent6">
                    <a:lumMod val="75000"/>
                  </a:schemeClr>
                </a:solidFill>
              </a:rPr>
              <a:t>self-sufficiency </a:t>
            </a:r>
          </a:p>
          <a:p>
            <a:pPr lvl="1"/>
            <a:r>
              <a:rPr lang="nb-NO" sz="1800" dirty="0" smtClean="0">
                <a:solidFill>
                  <a:schemeClr val="accent6">
                    <a:lumMod val="75000"/>
                  </a:schemeClr>
                </a:solidFill>
              </a:rPr>
              <a:t>(less </a:t>
            </a:r>
            <a:r>
              <a:rPr lang="nb-NO" sz="1800" dirty="0">
                <a:solidFill>
                  <a:schemeClr val="accent6">
                    <a:lumMod val="75000"/>
                  </a:schemeClr>
                </a:solidFill>
              </a:rPr>
              <a:t>than 30 % of farmed produce)</a:t>
            </a:r>
          </a:p>
          <a:p>
            <a:pPr marL="0" indent="0">
              <a:buNone/>
            </a:pPr>
            <a:r>
              <a:rPr lang="nb-NO" sz="1800" dirty="0">
                <a:solidFill>
                  <a:schemeClr val="accent6">
                    <a:lumMod val="75000"/>
                  </a:schemeClr>
                </a:solidFill>
              </a:rPr>
              <a:t>We are aiming for strategies to increase production while retaining vibrant rural communities</a:t>
            </a:r>
            <a:endParaRPr lang="bg-BG" sz="1800" dirty="0">
              <a:solidFill>
                <a:schemeClr val="accent6">
                  <a:lumMod val="75000"/>
                </a:schemeClr>
              </a:solidFill>
            </a:endParaRPr>
          </a:p>
          <a:p>
            <a:pPr marL="0" indent="0" algn="ctr">
              <a:buNone/>
            </a:pPr>
            <a:endParaRPr lang="nb-NO" sz="1800" dirty="0"/>
          </a:p>
          <a:p>
            <a:pPr marL="0" indent="0">
              <a:buNone/>
            </a:pPr>
            <a:r>
              <a:rPr lang="bg-BG" sz="1800" dirty="0" smtClean="0"/>
              <a:t>Днес</a:t>
            </a:r>
            <a:endParaRPr lang="nb-NO" sz="1800" dirty="0" smtClean="0"/>
          </a:p>
          <a:p>
            <a:r>
              <a:rPr lang="ru-RU" sz="1800" dirty="0"/>
              <a:t>Днес селското стопанство има нисък дял на заети от населението</a:t>
            </a:r>
          </a:p>
          <a:p>
            <a:pPr lvl="1"/>
            <a:r>
              <a:rPr lang="ru-RU" sz="1800" dirty="0"/>
              <a:t>(1,5% пряко наети)</a:t>
            </a:r>
          </a:p>
          <a:p>
            <a:r>
              <a:rPr lang="ru-RU" sz="1800" dirty="0"/>
              <a:t>Производството се увеличава</a:t>
            </a:r>
          </a:p>
          <a:p>
            <a:pPr lvl="1"/>
            <a:r>
              <a:rPr lang="ru-RU" sz="1800" dirty="0"/>
              <a:t>Днес производството е по-голямо, отколкото през 40-те години, когато 40% са работили в земеделието</a:t>
            </a:r>
          </a:p>
          <a:p>
            <a:r>
              <a:rPr lang="ru-RU" sz="1800" dirty="0"/>
              <a:t>Ниска самодостатъчност</a:t>
            </a:r>
          </a:p>
          <a:p>
            <a:pPr lvl="1"/>
            <a:r>
              <a:rPr lang="ru-RU" sz="1800" dirty="0"/>
              <a:t>(В Норвегия по-малко от 30% от отглежданата продукция)</a:t>
            </a:r>
          </a:p>
          <a:p>
            <a:pPr marL="0" indent="0">
              <a:buNone/>
            </a:pPr>
            <a:r>
              <a:rPr lang="ru-RU" sz="1800" dirty="0"/>
              <a:t>Ние се стремим към стратегии за увеличаване на производството, като същевременно запазваме живите селски общности</a:t>
            </a:r>
            <a:endParaRPr lang="nb-NO" sz="1800" dirty="0"/>
          </a:p>
          <a:p>
            <a:pPr marL="0" indent="0" algn="ctr">
              <a:buNone/>
            </a:pPr>
            <a:endParaRPr lang="nb-NO" sz="1400" dirty="0"/>
          </a:p>
          <a:p>
            <a:endParaRPr lang="bg-BG" dirty="0"/>
          </a:p>
        </p:txBody>
      </p:sp>
    </p:spTree>
    <p:extLst>
      <p:ext uri="{BB962C8B-B14F-4D97-AF65-F5344CB8AC3E}">
        <p14:creationId xmlns:p14="http://schemas.microsoft.com/office/powerpoint/2010/main" val="3471461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0CD29D-CA80-334B-86A2-84B4826E11F6}"/>
              </a:ext>
            </a:extLst>
          </p:cNvPr>
          <p:cNvSpPr>
            <a:spLocks noGrp="1"/>
          </p:cNvSpPr>
          <p:nvPr>
            <p:ph type="title"/>
          </p:nvPr>
        </p:nvSpPr>
        <p:spPr>
          <a:xfrm>
            <a:off x="838200" y="0"/>
            <a:ext cx="10515600" cy="1325563"/>
          </a:xfrm>
        </p:spPr>
        <p:txBody>
          <a:bodyPr>
            <a:noAutofit/>
          </a:bodyPr>
          <a:lstStyle/>
          <a:p>
            <a:pPr algn="ctr"/>
            <a:r>
              <a:rPr lang="nb-NO" sz="2800" b="1" dirty="0">
                <a:solidFill>
                  <a:srgbClr val="FF0000"/>
                </a:solidFill>
              </a:rPr>
              <a:t>The University College for Green Development</a:t>
            </a:r>
            <a:r>
              <a:rPr lang="bg-BG" sz="2800" b="1" dirty="0">
                <a:solidFill>
                  <a:srgbClr val="FF0000"/>
                </a:solidFill>
              </a:rPr>
              <a:t/>
            </a:r>
            <a:br>
              <a:rPr lang="bg-BG" sz="2800" b="1" dirty="0">
                <a:solidFill>
                  <a:srgbClr val="FF0000"/>
                </a:solidFill>
              </a:rPr>
            </a:br>
            <a:r>
              <a:rPr lang="ru-RU" sz="2800" b="1" dirty="0"/>
              <a:t>Университетският колеж за зелено развитие</a:t>
            </a:r>
            <a:endParaRPr lang="nb-NO" sz="2800" b="1" dirty="0"/>
          </a:p>
        </p:txBody>
      </p:sp>
      <p:sp>
        <p:nvSpPr>
          <p:cNvPr id="3" name="Plassholder for innhold 2">
            <a:extLst>
              <a:ext uri="{FF2B5EF4-FFF2-40B4-BE49-F238E27FC236}">
                <a16:creationId xmlns:a16="http://schemas.microsoft.com/office/drawing/2014/main" id="{0C0CCA99-1C86-0441-82C9-08A06A8AD5B6}"/>
              </a:ext>
            </a:extLst>
          </p:cNvPr>
          <p:cNvSpPr>
            <a:spLocks noGrp="1"/>
          </p:cNvSpPr>
          <p:nvPr>
            <p:ph idx="1"/>
          </p:nvPr>
        </p:nvSpPr>
        <p:spPr>
          <a:xfrm>
            <a:off x="363895" y="1079175"/>
            <a:ext cx="11719248" cy="5778825"/>
          </a:xfrm>
        </p:spPr>
        <p:txBody>
          <a:bodyPr>
            <a:normAutofit fontScale="92500" lnSpcReduction="20000"/>
          </a:bodyPr>
          <a:lstStyle/>
          <a:p>
            <a:pPr marL="0" indent="0" algn="ctr">
              <a:buNone/>
            </a:pPr>
            <a:r>
              <a:rPr lang="nb-NO" sz="2400" dirty="0"/>
              <a:t>(Est. early 2000’s)</a:t>
            </a:r>
          </a:p>
          <a:p>
            <a:pPr marL="0" indent="0">
              <a:buNone/>
            </a:pPr>
            <a:r>
              <a:rPr lang="en-GB" sz="2400" dirty="0">
                <a:solidFill>
                  <a:schemeClr val="accent6">
                    <a:lumMod val="75000"/>
                  </a:schemeClr>
                </a:solidFill>
              </a:rPr>
              <a:t>In the sustainable society, local farmers/communities skills must be actively used also when designing higher education</a:t>
            </a:r>
          </a:p>
          <a:p>
            <a:r>
              <a:rPr lang="en-GB" sz="2400" dirty="0">
                <a:solidFill>
                  <a:schemeClr val="accent6">
                    <a:lumMod val="75000"/>
                  </a:schemeClr>
                </a:solidFill>
              </a:rPr>
              <a:t>Alternative to traditional agricultural education</a:t>
            </a:r>
          </a:p>
          <a:p>
            <a:pPr lvl="1"/>
            <a:r>
              <a:rPr lang="nb-NO" dirty="0" smtClean="0">
                <a:solidFill>
                  <a:schemeClr val="accent6">
                    <a:lumMod val="75000"/>
                  </a:schemeClr>
                </a:solidFill>
              </a:rPr>
              <a:t>Delivering  </a:t>
            </a:r>
            <a:r>
              <a:rPr lang="nb-NO" dirty="0">
                <a:solidFill>
                  <a:schemeClr val="accent6">
                    <a:lumMod val="75000"/>
                  </a:schemeClr>
                </a:solidFill>
              </a:rPr>
              <a:t>bottom-up approaches to learning</a:t>
            </a:r>
          </a:p>
          <a:p>
            <a:pPr lvl="1"/>
            <a:r>
              <a:rPr lang="nb-NO" dirty="0">
                <a:solidFill>
                  <a:schemeClr val="accent6">
                    <a:lumMod val="75000"/>
                  </a:schemeClr>
                </a:solidFill>
              </a:rPr>
              <a:t>Valuing experiential learning, used actively</a:t>
            </a:r>
            <a:endParaRPr lang="nb-NO" sz="2400" dirty="0">
              <a:solidFill>
                <a:schemeClr val="accent6">
                  <a:lumMod val="75000"/>
                </a:schemeClr>
              </a:solidFill>
            </a:endParaRPr>
          </a:p>
          <a:p>
            <a:pPr marL="0" indent="0">
              <a:buNone/>
            </a:pPr>
            <a:r>
              <a:rPr lang="en-GB" sz="2400" dirty="0" smtClean="0">
                <a:solidFill>
                  <a:schemeClr val="accent6">
                    <a:lumMod val="75000"/>
                  </a:schemeClr>
                </a:solidFill>
              </a:rPr>
              <a:t>Our </a:t>
            </a:r>
            <a:r>
              <a:rPr lang="nb-NO" sz="2400" dirty="0">
                <a:solidFill>
                  <a:schemeClr val="accent6">
                    <a:lumMod val="75000"/>
                  </a:schemeClr>
                </a:solidFill>
              </a:rPr>
              <a:t>a</a:t>
            </a:r>
            <a:r>
              <a:rPr lang="nb-NO" sz="2400" dirty="0" smtClean="0">
                <a:solidFill>
                  <a:schemeClr val="accent6">
                    <a:lumMod val="75000"/>
                  </a:schemeClr>
                </a:solidFill>
              </a:rPr>
              <a:t>im</a:t>
            </a:r>
            <a:r>
              <a:rPr lang="nb-NO" sz="2400" dirty="0">
                <a:solidFill>
                  <a:schemeClr val="accent6">
                    <a:lumMod val="75000"/>
                  </a:schemeClr>
                </a:solidFill>
              </a:rPr>
              <a:t>: ‘learn how to survive, thrive and grow based on what you, your skills and your community has and can put to use</a:t>
            </a:r>
          </a:p>
          <a:p>
            <a:pPr marL="0" indent="0" algn="ctr">
              <a:buNone/>
            </a:pPr>
            <a:r>
              <a:rPr lang="nb-NO" sz="2000" b="1" dirty="0">
                <a:solidFill>
                  <a:schemeClr val="accent6">
                    <a:lumMod val="75000"/>
                  </a:schemeClr>
                </a:solidFill>
              </a:rPr>
              <a:t>“Education and Research With the Community”</a:t>
            </a:r>
            <a:endParaRPr lang="bg-BG" sz="2000" b="1" dirty="0">
              <a:solidFill>
                <a:schemeClr val="accent6">
                  <a:lumMod val="75000"/>
                </a:schemeClr>
              </a:solidFill>
            </a:endParaRPr>
          </a:p>
          <a:p>
            <a:pPr marL="0" indent="0" algn="ctr">
              <a:buNone/>
            </a:pPr>
            <a:endParaRPr lang="bg-BG" sz="2000" b="1" dirty="0">
              <a:solidFill>
                <a:schemeClr val="accent6">
                  <a:lumMod val="75000"/>
                </a:schemeClr>
              </a:solidFill>
            </a:endParaRPr>
          </a:p>
          <a:p>
            <a:pPr marL="0" indent="0" algn="just">
              <a:buNone/>
            </a:pPr>
            <a:r>
              <a:rPr lang="ru-RU" sz="2200" dirty="0"/>
              <a:t>В устойчивото общество уменията на местните фермери / общности трябва да се използват активно и при </a:t>
            </a:r>
            <a:r>
              <a:rPr lang="ru-RU" sz="2200" dirty="0" err="1" smtClean="0"/>
              <a:t>планирането</a:t>
            </a:r>
            <a:r>
              <a:rPr lang="ru-RU" sz="2200" dirty="0" smtClean="0"/>
              <a:t> </a:t>
            </a:r>
            <a:r>
              <a:rPr lang="ru-RU" sz="2200" dirty="0"/>
              <a:t>на висше </a:t>
            </a:r>
            <a:r>
              <a:rPr lang="ru-RU" sz="2200" dirty="0" smtClean="0"/>
              <a:t>образование</a:t>
            </a:r>
            <a:endParaRPr lang="en-GB" sz="2200" dirty="0" smtClean="0"/>
          </a:p>
          <a:p>
            <a:pPr algn="just"/>
            <a:r>
              <a:rPr lang="ru-RU" sz="2200" dirty="0" smtClean="0"/>
              <a:t>Алтернатива </a:t>
            </a:r>
            <a:r>
              <a:rPr lang="ru-RU" sz="2200" dirty="0"/>
              <a:t>на традиционното селскостопанско </a:t>
            </a:r>
            <a:r>
              <a:rPr lang="ru-RU" sz="2200" dirty="0" smtClean="0"/>
              <a:t>образование</a:t>
            </a:r>
            <a:endParaRPr lang="en-GB" sz="2200" dirty="0" smtClean="0"/>
          </a:p>
          <a:p>
            <a:pPr algn="just"/>
            <a:r>
              <a:rPr lang="ru-RU" sz="1800" dirty="0" smtClean="0"/>
              <a:t>Предоставяне </a:t>
            </a:r>
            <a:r>
              <a:rPr lang="ru-RU" sz="1800" dirty="0"/>
              <a:t>на подходи отдолу нагоре към ученето</a:t>
            </a:r>
          </a:p>
          <a:p>
            <a:pPr lvl="1" algn="just"/>
            <a:r>
              <a:rPr lang="ru-RU" sz="1800" dirty="0"/>
              <a:t>Оценяване на </a:t>
            </a:r>
            <a:r>
              <a:rPr lang="ru-RU" sz="1800" dirty="0" err="1"/>
              <a:t>практическото</a:t>
            </a:r>
            <a:r>
              <a:rPr lang="ru-RU" sz="1800" dirty="0"/>
              <a:t> обучение, използвано активно</a:t>
            </a:r>
          </a:p>
          <a:p>
            <a:pPr marL="0" indent="0" algn="just">
              <a:buNone/>
            </a:pPr>
            <a:r>
              <a:rPr lang="ru-RU" sz="2200" dirty="0"/>
              <a:t>Цел: „научете се как да оцелявате, процъфтявате и растете въз основа на това, което вие, вашите умения и вашата общност имате и можете да използвате</a:t>
            </a:r>
          </a:p>
          <a:p>
            <a:pPr marL="0" indent="0" algn="ctr">
              <a:buNone/>
            </a:pPr>
            <a:r>
              <a:rPr lang="ru-RU" sz="2200" b="1" dirty="0"/>
              <a:t>„Образование и изследвания с общността“</a:t>
            </a:r>
            <a:endParaRPr lang="nb-NO" sz="2200" b="1" dirty="0"/>
          </a:p>
          <a:p>
            <a:endParaRPr lang="nb-NO" b="1" dirty="0"/>
          </a:p>
          <a:p>
            <a:endParaRPr lang="nb-NO" dirty="0"/>
          </a:p>
          <a:p>
            <a:endParaRPr lang="nb-NO" dirty="0"/>
          </a:p>
        </p:txBody>
      </p:sp>
    </p:spTree>
    <p:extLst>
      <p:ext uri="{BB962C8B-B14F-4D97-AF65-F5344CB8AC3E}">
        <p14:creationId xmlns:p14="http://schemas.microsoft.com/office/powerpoint/2010/main" val="2228721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D15C7E6-4828-374D-9146-F1FB6107FDEF}"/>
              </a:ext>
            </a:extLst>
          </p:cNvPr>
          <p:cNvSpPr>
            <a:spLocks noGrp="1"/>
          </p:cNvSpPr>
          <p:nvPr>
            <p:ph type="title"/>
          </p:nvPr>
        </p:nvSpPr>
        <p:spPr>
          <a:xfrm>
            <a:off x="838200" y="1"/>
            <a:ext cx="10515600" cy="1138334"/>
          </a:xfrm>
        </p:spPr>
        <p:txBody>
          <a:bodyPr>
            <a:normAutofit/>
          </a:bodyPr>
          <a:lstStyle/>
          <a:p>
            <a:pPr algn="ctr"/>
            <a:r>
              <a:rPr lang="nb-NO" sz="2800" b="1" dirty="0">
                <a:solidFill>
                  <a:srgbClr val="FF0000"/>
                </a:solidFill>
              </a:rPr>
              <a:t>Experiential learning</a:t>
            </a:r>
            <a:r>
              <a:rPr lang="bg-BG" sz="2800" b="1" dirty="0">
                <a:solidFill>
                  <a:srgbClr val="FF0000"/>
                </a:solidFill>
              </a:rPr>
              <a:t/>
            </a:r>
            <a:br>
              <a:rPr lang="bg-BG" sz="2800" b="1" dirty="0">
                <a:solidFill>
                  <a:srgbClr val="FF0000"/>
                </a:solidFill>
              </a:rPr>
            </a:br>
            <a:r>
              <a:rPr lang="bg-BG" sz="2800" b="1" dirty="0"/>
              <a:t>Учене чрез опит</a:t>
            </a:r>
            <a:endParaRPr lang="nb-NO" sz="2800" b="1" dirty="0"/>
          </a:p>
        </p:txBody>
      </p:sp>
      <p:sp>
        <p:nvSpPr>
          <p:cNvPr id="3" name="Plassholder for innhold 2">
            <a:extLst>
              <a:ext uri="{FF2B5EF4-FFF2-40B4-BE49-F238E27FC236}">
                <a16:creationId xmlns:a16="http://schemas.microsoft.com/office/drawing/2014/main" id="{39882CE3-61A4-BB42-82DB-B13460050C1C}"/>
              </a:ext>
            </a:extLst>
          </p:cNvPr>
          <p:cNvSpPr>
            <a:spLocks noGrp="1"/>
          </p:cNvSpPr>
          <p:nvPr>
            <p:ph idx="1"/>
          </p:nvPr>
        </p:nvSpPr>
        <p:spPr>
          <a:xfrm>
            <a:off x="289249" y="1138335"/>
            <a:ext cx="11551298" cy="5495730"/>
          </a:xfrm>
        </p:spPr>
        <p:txBody>
          <a:bodyPr>
            <a:normAutofit/>
          </a:bodyPr>
          <a:lstStyle/>
          <a:p>
            <a:pPr marL="0" indent="0">
              <a:buNone/>
            </a:pP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Learning through doing, and </a:t>
            </a:r>
            <a:r>
              <a:rPr lang="en-GB" sz="20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L</a:t>
            </a: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earning through using own experience, to</a:t>
            </a:r>
          </a:p>
          <a:p>
            <a:pPr marL="0" indent="0">
              <a:buNone/>
            </a:pPr>
            <a:r>
              <a:rPr lang="en-GB" sz="20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C</a:t>
            </a: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onfront and challenge formal, codified knowledge</a:t>
            </a:r>
            <a:endParaRPr lang="nb-NO"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Why? </a:t>
            </a:r>
            <a:endParaRPr lang="nb-NO"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GB" sz="20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A</a:t>
            </a: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griculture, like no other industrial sector, is linked to place and time</a:t>
            </a:r>
            <a:endParaRPr lang="nb-NO"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en-GB" sz="20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T</a:t>
            </a: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 land component links to villages and settlements</a:t>
            </a:r>
          </a:p>
          <a:p>
            <a:r>
              <a:rPr lang="en-GB" sz="20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B</a:t>
            </a: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ecomes a prime tool for engaging with communities in developing and promoting their future livelihoods</a:t>
            </a:r>
            <a:endParaRPr lang="bg-BG"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bg-BG"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RU" sz="2000" dirty="0">
                <a:effectLst/>
                <a:latin typeface="Calibri" panose="020F0502020204030204" pitchFamily="34" charset="0"/>
                <a:ea typeface="Calibri" panose="020F0502020204030204" pitchFamily="34" charset="0"/>
                <a:cs typeface="Times New Roman" panose="02020603050405020304" pitchFamily="18" charset="0"/>
              </a:rPr>
              <a:t>Учене чрез правене и Учене чрез използване на собствен опит, </a:t>
            </a:r>
            <a:r>
              <a:rPr lang="ru-RU" sz="2000" dirty="0">
                <a:latin typeface="Calibri" panose="020F0502020204030204" pitchFamily="34" charset="0"/>
                <a:ea typeface="Calibri" panose="020F0502020204030204" pitchFamily="34" charset="0"/>
                <a:cs typeface="Times New Roman" panose="02020603050405020304" pitchFamily="18" charset="0"/>
              </a:rPr>
              <a:t>с цел</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RU" sz="2000" dirty="0">
                <a:latin typeface="Calibri" panose="020F0502020204030204" pitchFamily="34" charset="0"/>
                <a:ea typeface="Calibri" panose="020F0502020204030204" pitchFamily="34" charset="0"/>
                <a:cs typeface="Times New Roman" panose="02020603050405020304" pitchFamily="18" charset="0"/>
              </a:rPr>
              <a:t>О</a:t>
            </a:r>
            <a:r>
              <a:rPr lang="ru-RU" sz="2000" dirty="0">
                <a:effectLst/>
                <a:latin typeface="Calibri" panose="020F0502020204030204" pitchFamily="34" charset="0"/>
                <a:ea typeface="Calibri" panose="020F0502020204030204" pitchFamily="34" charset="0"/>
                <a:cs typeface="Times New Roman" panose="02020603050405020304" pitchFamily="18" charset="0"/>
              </a:rPr>
              <a:t>спорване и </a:t>
            </a:r>
            <a:r>
              <a:rPr lang="ru-RU" sz="2000" dirty="0" err="1" smtClean="0">
                <a:latin typeface="Calibri" panose="020F0502020204030204" pitchFamily="34" charset="0"/>
                <a:ea typeface="Calibri" panose="020F0502020204030204" pitchFamily="34" charset="0"/>
                <a:cs typeface="Times New Roman" panose="02020603050405020304" pitchFamily="18" charset="0"/>
              </a:rPr>
              <a:t>противопоставяне</a:t>
            </a:r>
            <a:r>
              <a:rPr lang="ru-RU" sz="2000" dirty="0" smtClean="0">
                <a:effectLst/>
                <a:latin typeface="Calibri" panose="020F0502020204030204" pitchFamily="34" charset="0"/>
                <a:ea typeface="Calibri" panose="020F0502020204030204" pitchFamily="34" charset="0"/>
                <a:cs typeface="Times New Roman" panose="02020603050405020304" pitchFamily="18" charset="0"/>
              </a:rPr>
              <a:t> </a:t>
            </a:r>
            <a:r>
              <a:rPr lang="ru-RU" sz="2000" dirty="0">
                <a:effectLst/>
                <a:latin typeface="Calibri" panose="020F0502020204030204" pitchFamily="34" charset="0"/>
                <a:ea typeface="Calibri" panose="020F0502020204030204" pitchFamily="34" charset="0"/>
                <a:cs typeface="Times New Roman" panose="02020603050405020304" pitchFamily="18" charset="0"/>
              </a:rPr>
              <a:t>на формални, кодифицирани знания</a:t>
            </a:r>
          </a:p>
          <a:p>
            <a:pPr marL="0" indent="0">
              <a:buNone/>
            </a:pPr>
            <a:r>
              <a:rPr lang="ru-RU" sz="2000" dirty="0">
                <a:effectLst/>
                <a:latin typeface="Calibri" panose="020F0502020204030204" pitchFamily="34" charset="0"/>
                <a:ea typeface="Calibri" panose="020F0502020204030204" pitchFamily="34" charset="0"/>
                <a:cs typeface="Times New Roman" panose="02020603050405020304" pitchFamily="18" charset="0"/>
              </a:rPr>
              <a:t>Защо?</a:t>
            </a:r>
          </a:p>
          <a:p>
            <a:pPr marL="0" indent="0">
              <a:buNone/>
            </a:pPr>
            <a:r>
              <a:rPr lang="ru-RU" sz="2000" dirty="0">
                <a:effectLst/>
                <a:latin typeface="Calibri" panose="020F0502020204030204" pitchFamily="34" charset="0"/>
                <a:ea typeface="Calibri" panose="020F0502020204030204" pitchFamily="34" charset="0"/>
                <a:cs typeface="Times New Roman" panose="02020603050405020304" pitchFamily="18" charset="0"/>
              </a:rPr>
              <a:t>Земеделието, както никой друг индустриален сектор, е свързано с място и време</a:t>
            </a:r>
          </a:p>
          <a:p>
            <a:r>
              <a:rPr lang="ru-RU" sz="2000" dirty="0" err="1">
                <a:latin typeface="Calibri" panose="020F0502020204030204" pitchFamily="34" charset="0"/>
                <a:ea typeface="Calibri" panose="020F0502020204030204" pitchFamily="34" charset="0"/>
                <a:cs typeface="Times New Roman" panose="02020603050405020304" pitchFamily="18" charset="0"/>
              </a:rPr>
              <a:t>К</a:t>
            </a:r>
            <a:r>
              <a:rPr lang="ru-RU" sz="2000" dirty="0" err="1" smtClean="0">
                <a:effectLst/>
                <a:latin typeface="Calibri" panose="020F0502020204030204" pitchFamily="34" charset="0"/>
                <a:ea typeface="Calibri" panose="020F0502020204030204" pitchFamily="34" charset="0"/>
                <a:cs typeface="Times New Roman" panose="02020603050405020304" pitchFamily="18" charset="0"/>
              </a:rPr>
              <a:t>омпонентът</a:t>
            </a:r>
            <a:r>
              <a:rPr lang="ru-RU" sz="2000" dirty="0" smtClean="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smtClean="0">
                <a:effectLst/>
                <a:latin typeface="Calibri" panose="020F0502020204030204" pitchFamily="34" charset="0"/>
                <a:ea typeface="Calibri" panose="020F0502020204030204" pitchFamily="34" charset="0"/>
                <a:cs typeface="Times New Roman" panose="02020603050405020304" pitchFamily="18" charset="0"/>
              </a:rPr>
              <a:t>Земя</a:t>
            </a:r>
            <a:r>
              <a:rPr lang="ru-RU" sz="2000" dirty="0" smtClean="0">
                <a:effectLst/>
                <a:latin typeface="Calibri" panose="020F0502020204030204" pitchFamily="34" charset="0"/>
                <a:ea typeface="Calibri" panose="020F0502020204030204" pitchFamily="34" charset="0"/>
                <a:cs typeface="Times New Roman" panose="02020603050405020304" pitchFamily="18" charset="0"/>
              </a:rPr>
              <a:t>» </a:t>
            </a:r>
            <a:r>
              <a:rPr lang="ru-RU" sz="2000" dirty="0">
                <a:effectLst/>
                <a:latin typeface="Calibri" panose="020F0502020204030204" pitchFamily="34" charset="0"/>
                <a:ea typeface="Calibri" panose="020F0502020204030204" pitchFamily="34" charset="0"/>
                <a:cs typeface="Times New Roman" panose="02020603050405020304" pitchFamily="18" charset="0"/>
              </a:rPr>
              <a:t>се свързва със села и и населени места</a:t>
            </a:r>
          </a:p>
          <a:p>
            <a:r>
              <a:rPr lang="ru-RU" sz="2000" dirty="0">
                <a:effectLst/>
                <a:latin typeface="Calibri" panose="020F0502020204030204" pitchFamily="34" charset="0"/>
                <a:ea typeface="Calibri" panose="020F0502020204030204" pitchFamily="34" charset="0"/>
                <a:cs typeface="Times New Roman" panose="02020603050405020304" pitchFamily="18" charset="0"/>
              </a:rPr>
              <a:t>Става основен инструмент за ангажиране с общностите в развитието и насърчаването на бъдещите им поминъци</a:t>
            </a:r>
            <a:endParaRPr lang="nb-NO"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b-NO" sz="4000" dirty="0"/>
          </a:p>
        </p:txBody>
      </p:sp>
    </p:spTree>
    <p:extLst>
      <p:ext uri="{BB962C8B-B14F-4D97-AF65-F5344CB8AC3E}">
        <p14:creationId xmlns:p14="http://schemas.microsoft.com/office/powerpoint/2010/main" val="1928364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A14BD291-1319-3E46-BD12-7D9EF35B468B}"/>
              </a:ext>
            </a:extLst>
          </p:cNvPr>
          <p:cNvPicPr>
            <a:picLocks noChangeAspect="1"/>
          </p:cNvPicPr>
          <p:nvPr/>
        </p:nvPicPr>
        <p:blipFill>
          <a:blip r:embed="rId2"/>
          <a:stretch>
            <a:fillRect/>
          </a:stretch>
        </p:blipFill>
        <p:spPr>
          <a:xfrm>
            <a:off x="781198" y="1193800"/>
            <a:ext cx="4292600" cy="4470400"/>
          </a:xfrm>
          <a:prstGeom prst="rect">
            <a:avLst/>
          </a:prstGeom>
        </p:spPr>
      </p:pic>
      <p:sp>
        <p:nvSpPr>
          <p:cNvPr id="10" name="Plassholder for innhold 9">
            <a:extLst>
              <a:ext uri="{FF2B5EF4-FFF2-40B4-BE49-F238E27FC236}">
                <a16:creationId xmlns:a16="http://schemas.microsoft.com/office/drawing/2014/main" id="{0A5A1067-5DD7-7849-A174-499AA2E4CAC6}"/>
              </a:ext>
            </a:extLst>
          </p:cNvPr>
          <p:cNvSpPr>
            <a:spLocks noGrp="1"/>
          </p:cNvSpPr>
          <p:nvPr>
            <p:ph idx="1"/>
          </p:nvPr>
        </p:nvSpPr>
        <p:spPr>
          <a:xfrm>
            <a:off x="5203653" y="600835"/>
            <a:ext cx="6814176" cy="6257165"/>
          </a:xfrm>
        </p:spPr>
        <p:txBody>
          <a:bodyPr>
            <a:normAutofit/>
          </a:bodyPr>
          <a:lstStyle/>
          <a:p>
            <a:pPr marL="0" indent="0">
              <a:buNone/>
            </a:pPr>
            <a:r>
              <a:rPr lang="en-US" sz="1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Agriculture today represents a growth-based society rather than the envisioned Sustainable Society</a:t>
            </a:r>
            <a:endParaRPr lang="nb-NO" sz="1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We may claim though, there is a trend towards production-based sustainability, excluding the societal dimension</a:t>
            </a:r>
            <a:endParaRPr lang="nb-NO" sz="1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Our challenge is to contribute, through actively cooperating with the farming communities, to ensure the societal dimension is retained, strengthened and evolved</a:t>
            </a:r>
            <a:endParaRPr lang="nb-NO" sz="1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Towards the Regenerative Society</a:t>
            </a:r>
            <a:endParaRPr lang="bg-BG" sz="1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nb-NO" sz="1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RU" sz="1800" dirty="0"/>
              <a:t>Днес селското </a:t>
            </a:r>
            <a:r>
              <a:rPr lang="ru-RU" sz="1800" dirty="0" err="1"/>
              <a:t>стопанство</a:t>
            </a:r>
            <a:r>
              <a:rPr lang="ru-RU" sz="1800" dirty="0"/>
              <a:t> </a:t>
            </a:r>
            <a:r>
              <a:rPr lang="ru-RU" sz="1800" dirty="0" smtClean="0"/>
              <a:t>се </a:t>
            </a:r>
            <a:r>
              <a:rPr lang="ru-RU" sz="1800" dirty="0" err="1" smtClean="0"/>
              <a:t>представлява</a:t>
            </a:r>
            <a:r>
              <a:rPr lang="ru-RU" sz="1800" dirty="0" smtClean="0"/>
              <a:t> от общество</a:t>
            </a:r>
            <a:r>
              <a:rPr lang="ru-RU" sz="1800" dirty="0"/>
              <a:t>, основано на растеж, а не </a:t>
            </a:r>
            <a:r>
              <a:rPr lang="ru-RU" sz="1800" dirty="0" smtClean="0"/>
              <a:t>от </a:t>
            </a:r>
            <a:r>
              <a:rPr lang="ru-RU" sz="1800" dirty="0" err="1" smtClean="0"/>
              <a:t>предвиденото</a:t>
            </a:r>
            <a:r>
              <a:rPr lang="ru-RU" sz="1800" dirty="0" smtClean="0"/>
              <a:t> </a:t>
            </a:r>
            <a:r>
              <a:rPr lang="ru-RU" sz="1800" dirty="0"/>
              <a:t>устойчиво общество</a:t>
            </a:r>
          </a:p>
          <a:p>
            <a:pPr lvl="1"/>
            <a:r>
              <a:rPr lang="ru-RU" sz="1800" dirty="0"/>
              <a:t>Можем обаче да твърдим, че има тенденция към устойчивост, основана на производството, с изключение на социалното измерение</a:t>
            </a:r>
          </a:p>
          <a:p>
            <a:pPr lvl="1"/>
            <a:r>
              <a:rPr lang="ru-RU" sz="1800" dirty="0"/>
              <a:t>Нашето предизвикателство е да допринесем чрез активно сътрудничество със земеделските общности, за да гарантираме, че социалното измерение се запазва, укрепва и развива</a:t>
            </a:r>
          </a:p>
          <a:p>
            <a:pPr lvl="1"/>
            <a:r>
              <a:rPr lang="ru-RU" sz="1800" dirty="0"/>
              <a:t>Към регенеративното общество</a:t>
            </a:r>
            <a:endParaRPr lang="nb-NO" sz="1800" dirty="0"/>
          </a:p>
        </p:txBody>
      </p:sp>
    </p:spTree>
    <p:extLst>
      <p:ext uri="{BB962C8B-B14F-4D97-AF65-F5344CB8AC3E}">
        <p14:creationId xmlns:p14="http://schemas.microsoft.com/office/powerpoint/2010/main" val="4220181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3F6E4428-7E12-BA4B-A768-9104F1A3F742}"/>
              </a:ext>
            </a:extLst>
          </p:cNvPr>
          <p:cNvPicPr>
            <a:picLocks noChangeAspect="1"/>
          </p:cNvPicPr>
          <p:nvPr/>
        </p:nvPicPr>
        <p:blipFill>
          <a:blip r:embed="rId2"/>
          <a:stretch>
            <a:fillRect/>
          </a:stretch>
        </p:blipFill>
        <p:spPr>
          <a:xfrm>
            <a:off x="4013198" y="2128566"/>
            <a:ext cx="4165600" cy="3086100"/>
          </a:xfrm>
          <a:prstGeom prst="rect">
            <a:avLst/>
          </a:prstGeom>
        </p:spPr>
      </p:pic>
      <p:sp>
        <p:nvSpPr>
          <p:cNvPr id="5" name="Tittel 4">
            <a:extLst>
              <a:ext uri="{FF2B5EF4-FFF2-40B4-BE49-F238E27FC236}">
                <a16:creationId xmlns:a16="http://schemas.microsoft.com/office/drawing/2014/main" id="{5B4CC005-8DF6-CC4C-BE69-F20723BA045D}"/>
              </a:ext>
            </a:extLst>
          </p:cNvPr>
          <p:cNvSpPr>
            <a:spLocks noGrp="1"/>
          </p:cNvSpPr>
          <p:nvPr>
            <p:ph type="title"/>
          </p:nvPr>
        </p:nvSpPr>
        <p:spPr/>
        <p:txBody>
          <a:bodyPr/>
          <a:lstStyle/>
          <a:p>
            <a:pPr algn="ctr"/>
            <a:r>
              <a:rPr lang="nb-NO" sz="4400" b="1" dirty="0">
                <a:solidFill>
                  <a:srgbClr val="FF0000"/>
                </a:solidFill>
              </a:rPr>
              <a:t>The Sustainable </a:t>
            </a:r>
            <a:r>
              <a:rPr lang="nb-NO" sz="4400" b="1" dirty="0" smtClean="0">
                <a:solidFill>
                  <a:srgbClr val="FF0000"/>
                </a:solidFill>
              </a:rPr>
              <a:t>Society</a:t>
            </a:r>
            <a:br>
              <a:rPr lang="nb-NO" sz="4400" b="1" dirty="0" smtClean="0">
                <a:solidFill>
                  <a:srgbClr val="FF0000"/>
                </a:solidFill>
              </a:rPr>
            </a:br>
            <a:r>
              <a:rPr lang="bg-BG" b="1" dirty="0"/>
              <a:t>Устойчивото общество</a:t>
            </a:r>
            <a:endParaRPr lang="nb-NO" dirty="0"/>
          </a:p>
        </p:txBody>
      </p:sp>
      <p:sp>
        <p:nvSpPr>
          <p:cNvPr id="2" name="TekstSylinder 1">
            <a:extLst>
              <a:ext uri="{FF2B5EF4-FFF2-40B4-BE49-F238E27FC236}">
                <a16:creationId xmlns:a16="http://schemas.microsoft.com/office/drawing/2014/main" id="{58A0F52D-0732-3C43-841F-A36B760B737B}"/>
              </a:ext>
            </a:extLst>
          </p:cNvPr>
          <p:cNvSpPr txBox="1"/>
          <p:nvPr/>
        </p:nvSpPr>
        <p:spPr>
          <a:xfrm>
            <a:off x="3218512" y="2109833"/>
            <a:ext cx="6306406" cy="769441"/>
          </a:xfrm>
          <a:prstGeom prst="rect">
            <a:avLst/>
          </a:prstGeom>
          <a:solidFill>
            <a:schemeClr val="accent4">
              <a:lumMod val="60000"/>
              <a:lumOff val="40000"/>
            </a:schemeClr>
          </a:solidFill>
        </p:spPr>
        <p:txBody>
          <a:bodyPr wrap="none" rtlCol="0">
            <a:spAutoFit/>
          </a:bodyPr>
          <a:lstStyle/>
          <a:p>
            <a:r>
              <a:rPr lang="nb-NO" sz="4400" b="1" dirty="0">
                <a:solidFill>
                  <a:schemeClr val="accent6">
                    <a:lumMod val="75000"/>
                  </a:schemeClr>
                </a:solidFill>
              </a:rPr>
              <a:t>«Think Global – </a:t>
            </a:r>
            <a:r>
              <a:rPr lang="nb-NO" sz="4400" b="1" dirty="0" err="1">
                <a:solidFill>
                  <a:schemeClr val="accent6">
                    <a:lumMod val="75000"/>
                  </a:schemeClr>
                </a:solidFill>
              </a:rPr>
              <a:t>Act</a:t>
            </a:r>
            <a:r>
              <a:rPr lang="nb-NO" sz="4400" b="1" dirty="0">
                <a:solidFill>
                  <a:schemeClr val="accent6">
                    <a:lumMod val="75000"/>
                  </a:schemeClr>
                </a:solidFill>
              </a:rPr>
              <a:t> </a:t>
            </a:r>
            <a:r>
              <a:rPr lang="nb-NO" sz="4400" b="1" dirty="0" err="1">
                <a:solidFill>
                  <a:schemeClr val="accent6">
                    <a:lumMod val="75000"/>
                  </a:schemeClr>
                </a:solidFill>
              </a:rPr>
              <a:t>Local</a:t>
            </a:r>
            <a:r>
              <a:rPr lang="nb-NO" sz="4400" b="1" dirty="0">
                <a:solidFill>
                  <a:schemeClr val="accent6">
                    <a:lumMod val="75000"/>
                  </a:schemeClr>
                </a:solidFill>
              </a:rPr>
              <a:t>»</a:t>
            </a:r>
          </a:p>
        </p:txBody>
      </p:sp>
      <p:sp>
        <p:nvSpPr>
          <p:cNvPr id="6" name="TekstSylinder 5">
            <a:extLst>
              <a:ext uri="{FF2B5EF4-FFF2-40B4-BE49-F238E27FC236}">
                <a16:creationId xmlns:a16="http://schemas.microsoft.com/office/drawing/2014/main" id="{B386733F-E31A-0041-AED7-38D403195FD3}"/>
              </a:ext>
            </a:extLst>
          </p:cNvPr>
          <p:cNvSpPr txBox="1"/>
          <p:nvPr/>
        </p:nvSpPr>
        <p:spPr>
          <a:xfrm>
            <a:off x="2731808" y="2998675"/>
            <a:ext cx="6728380" cy="1446550"/>
          </a:xfrm>
          <a:prstGeom prst="rect">
            <a:avLst/>
          </a:prstGeom>
          <a:solidFill>
            <a:schemeClr val="accent4">
              <a:lumMod val="60000"/>
              <a:lumOff val="40000"/>
            </a:schemeClr>
          </a:solidFill>
        </p:spPr>
        <p:txBody>
          <a:bodyPr wrap="none" rtlCol="0">
            <a:spAutoFit/>
          </a:bodyPr>
          <a:lstStyle/>
          <a:p>
            <a:pPr algn="ctr"/>
            <a:r>
              <a:rPr lang="nb-NO" sz="4400" b="1" dirty="0">
                <a:solidFill>
                  <a:srgbClr val="0432FF"/>
                </a:solidFill>
              </a:rPr>
              <a:t>«</a:t>
            </a:r>
            <a:r>
              <a:rPr lang="nb-NO" sz="4400" b="1" dirty="0" err="1">
                <a:solidFill>
                  <a:srgbClr val="0432FF"/>
                </a:solidFill>
              </a:rPr>
              <a:t>Local</a:t>
            </a:r>
            <a:r>
              <a:rPr lang="nb-NO" sz="4400" b="1" dirty="0">
                <a:solidFill>
                  <a:srgbClr val="0432FF"/>
                </a:solidFill>
              </a:rPr>
              <a:t>» is </a:t>
            </a:r>
            <a:r>
              <a:rPr lang="nb-NO" sz="4400" b="1" dirty="0" err="1">
                <a:solidFill>
                  <a:srgbClr val="0432FF"/>
                </a:solidFill>
              </a:rPr>
              <a:t>where</a:t>
            </a:r>
            <a:r>
              <a:rPr lang="nb-NO" sz="4400" b="1" dirty="0">
                <a:solidFill>
                  <a:srgbClr val="0432FF"/>
                </a:solidFill>
              </a:rPr>
              <a:t> </a:t>
            </a:r>
            <a:r>
              <a:rPr lang="nb-NO" sz="4400" b="1" dirty="0" err="1">
                <a:solidFill>
                  <a:srgbClr val="0432FF"/>
                </a:solidFill>
              </a:rPr>
              <a:t>solutions</a:t>
            </a:r>
            <a:r>
              <a:rPr lang="nb-NO" sz="4400" b="1" dirty="0">
                <a:solidFill>
                  <a:srgbClr val="0432FF"/>
                </a:solidFill>
              </a:rPr>
              <a:t> </a:t>
            </a:r>
          </a:p>
          <a:p>
            <a:pPr algn="ctr"/>
            <a:r>
              <a:rPr lang="nb-NO" sz="4400" b="1" dirty="0" err="1">
                <a:solidFill>
                  <a:srgbClr val="0432FF"/>
                </a:solidFill>
              </a:rPr>
              <a:t>are</a:t>
            </a:r>
            <a:r>
              <a:rPr lang="nb-NO" sz="4400" b="1" dirty="0">
                <a:solidFill>
                  <a:srgbClr val="0432FF"/>
                </a:solidFill>
              </a:rPr>
              <a:t> </a:t>
            </a:r>
            <a:r>
              <a:rPr lang="nb-NO" sz="4400" b="1" dirty="0" err="1">
                <a:solidFill>
                  <a:srgbClr val="0432FF"/>
                </a:solidFill>
              </a:rPr>
              <a:t>found</a:t>
            </a:r>
            <a:r>
              <a:rPr lang="nb-NO" sz="4400" b="1" dirty="0">
                <a:solidFill>
                  <a:srgbClr val="0432FF"/>
                </a:solidFill>
              </a:rPr>
              <a:t> and </a:t>
            </a:r>
            <a:r>
              <a:rPr lang="nb-NO" sz="4400" b="1" dirty="0" err="1">
                <a:solidFill>
                  <a:srgbClr val="0432FF"/>
                </a:solidFill>
              </a:rPr>
              <a:t>implemented</a:t>
            </a:r>
            <a:endParaRPr lang="nb-NO" sz="4400" b="1" dirty="0">
              <a:solidFill>
                <a:srgbClr val="0432FF"/>
              </a:solidFill>
            </a:endParaRPr>
          </a:p>
        </p:txBody>
      </p:sp>
      <p:sp>
        <p:nvSpPr>
          <p:cNvPr id="7" name="TekstSylinder 6">
            <a:extLst>
              <a:ext uri="{FF2B5EF4-FFF2-40B4-BE49-F238E27FC236}">
                <a16:creationId xmlns:a16="http://schemas.microsoft.com/office/drawing/2014/main" id="{213E15F7-6F6D-7541-AA3D-1EFC50A0D0B9}"/>
              </a:ext>
            </a:extLst>
          </p:cNvPr>
          <p:cNvSpPr txBox="1"/>
          <p:nvPr/>
        </p:nvSpPr>
        <p:spPr>
          <a:xfrm>
            <a:off x="1470790" y="4564626"/>
            <a:ext cx="9250417" cy="769441"/>
          </a:xfrm>
          <a:prstGeom prst="rect">
            <a:avLst/>
          </a:prstGeom>
          <a:solidFill>
            <a:schemeClr val="accent4">
              <a:lumMod val="60000"/>
              <a:lumOff val="40000"/>
            </a:schemeClr>
          </a:solidFill>
        </p:spPr>
        <p:txBody>
          <a:bodyPr wrap="none" rtlCol="0">
            <a:spAutoFit/>
          </a:bodyPr>
          <a:lstStyle/>
          <a:p>
            <a:pPr algn="ctr"/>
            <a:r>
              <a:rPr lang="nb-NO" sz="4400" b="1" dirty="0">
                <a:solidFill>
                  <a:srgbClr val="FF0000"/>
                </a:solidFill>
              </a:rPr>
              <a:t>«</a:t>
            </a:r>
            <a:r>
              <a:rPr lang="nb-NO" sz="4400" b="1" dirty="0" err="1">
                <a:solidFill>
                  <a:srgbClr val="FF0000"/>
                </a:solidFill>
              </a:rPr>
              <a:t>Local</a:t>
            </a:r>
            <a:r>
              <a:rPr lang="nb-NO" sz="4400" b="1" dirty="0">
                <a:solidFill>
                  <a:srgbClr val="FF0000"/>
                </a:solidFill>
              </a:rPr>
              <a:t>» </a:t>
            </a:r>
            <a:r>
              <a:rPr lang="nb-NO" sz="4400" b="1" dirty="0" err="1">
                <a:solidFill>
                  <a:srgbClr val="FF0000"/>
                </a:solidFill>
              </a:rPr>
              <a:t>will</a:t>
            </a:r>
            <a:r>
              <a:rPr lang="nb-NO" sz="4400" b="1" dirty="0">
                <a:solidFill>
                  <a:srgbClr val="FF0000"/>
                </a:solidFill>
              </a:rPr>
              <a:t> </a:t>
            </a:r>
            <a:r>
              <a:rPr lang="nb-NO" sz="4400" b="1" dirty="0" err="1">
                <a:solidFill>
                  <a:srgbClr val="FF0000"/>
                </a:solidFill>
              </a:rPr>
              <a:t>determine</a:t>
            </a:r>
            <a:r>
              <a:rPr lang="nb-NO" sz="4400" b="1" dirty="0">
                <a:solidFill>
                  <a:srgbClr val="FF0000"/>
                </a:solidFill>
              </a:rPr>
              <a:t> </a:t>
            </a:r>
            <a:r>
              <a:rPr lang="nb-NO" sz="4400" b="1" dirty="0" err="1">
                <a:solidFill>
                  <a:srgbClr val="FF0000"/>
                </a:solidFill>
              </a:rPr>
              <a:t>if</a:t>
            </a:r>
            <a:r>
              <a:rPr lang="nb-NO" sz="4400" b="1" dirty="0">
                <a:solidFill>
                  <a:srgbClr val="FF0000"/>
                </a:solidFill>
              </a:rPr>
              <a:t> </a:t>
            </a:r>
            <a:r>
              <a:rPr lang="nb-NO" sz="4400" b="1" dirty="0" err="1">
                <a:solidFill>
                  <a:srgbClr val="FF0000"/>
                </a:solidFill>
              </a:rPr>
              <a:t>we</a:t>
            </a:r>
            <a:r>
              <a:rPr lang="nb-NO" sz="4400" b="1" dirty="0">
                <a:solidFill>
                  <a:srgbClr val="FF0000"/>
                </a:solidFill>
              </a:rPr>
              <a:t> </a:t>
            </a:r>
            <a:r>
              <a:rPr lang="nb-NO" sz="4400" b="1" dirty="0" err="1">
                <a:solidFill>
                  <a:srgbClr val="FF0000"/>
                </a:solidFill>
              </a:rPr>
              <a:t>succeeed</a:t>
            </a:r>
            <a:r>
              <a:rPr lang="nb-NO" sz="4400" b="1" dirty="0">
                <a:solidFill>
                  <a:srgbClr val="FF0000"/>
                </a:solidFill>
              </a:rPr>
              <a:t>!</a:t>
            </a:r>
          </a:p>
        </p:txBody>
      </p:sp>
    </p:spTree>
    <p:extLst>
      <p:ext uri="{BB962C8B-B14F-4D97-AF65-F5344CB8AC3E}">
        <p14:creationId xmlns:p14="http://schemas.microsoft.com/office/powerpoint/2010/main" val="3522735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B228EEA-8F38-8743-94F0-A57432A20AF6}"/>
              </a:ext>
            </a:extLst>
          </p:cNvPr>
          <p:cNvSpPr>
            <a:spLocks noGrp="1"/>
          </p:cNvSpPr>
          <p:nvPr>
            <p:ph type="title"/>
          </p:nvPr>
        </p:nvSpPr>
        <p:spPr>
          <a:xfrm>
            <a:off x="838200" y="57201"/>
            <a:ext cx="10515600" cy="1325563"/>
          </a:xfrm>
        </p:spPr>
        <p:txBody>
          <a:bodyPr>
            <a:normAutofit/>
          </a:bodyPr>
          <a:lstStyle/>
          <a:p>
            <a:pPr algn="ctr"/>
            <a:r>
              <a:rPr lang="nb-NO" sz="2800" b="1" dirty="0">
                <a:solidFill>
                  <a:srgbClr val="FF0000"/>
                </a:solidFill>
              </a:rPr>
              <a:t>Involving Institutions and students</a:t>
            </a:r>
            <a:r>
              <a:rPr lang="bg-BG" sz="2800" b="1" dirty="0">
                <a:solidFill>
                  <a:srgbClr val="FF0000"/>
                </a:solidFill>
              </a:rPr>
              <a:t/>
            </a:r>
            <a:br>
              <a:rPr lang="bg-BG" sz="2800" b="1" dirty="0">
                <a:solidFill>
                  <a:srgbClr val="FF0000"/>
                </a:solidFill>
              </a:rPr>
            </a:br>
            <a:r>
              <a:rPr lang="ru-RU" sz="2800" b="1" dirty="0"/>
              <a:t>Включване на институции и студенти</a:t>
            </a:r>
            <a:endParaRPr lang="nb-NO" sz="2800" b="1" dirty="0"/>
          </a:p>
        </p:txBody>
      </p:sp>
      <p:sp>
        <p:nvSpPr>
          <p:cNvPr id="3" name="Plassholder for innhold 2">
            <a:extLst>
              <a:ext uri="{FF2B5EF4-FFF2-40B4-BE49-F238E27FC236}">
                <a16:creationId xmlns:a16="http://schemas.microsoft.com/office/drawing/2014/main" id="{2A3BB75B-3714-954A-917E-E22F34D8197B}"/>
              </a:ext>
            </a:extLst>
          </p:cNvPr>
          <p:cNvSpPr>
            <a:spLocks noGrp="1"/>
          </p:cNvSpPr>
          <p:nvPr>
            <p:ph idx="1"/>
          </p:nvPr>
        </p:nvSpPr>
        <p:spPr>
          <a:xfrm>
            <a:off x="484909" y="1371600"/>
            <a:ext cx="11222182" cy="5121275"/>
          </a:xfrm>
        </p:spPr>
        <p:txBody>
          <a:bodyPr>
            <a:normAutofit/>
          </a:bodyPr>
          <a:lstStyle/>
          <a:p>
            <a:pPr marL="0" indent="0">
              <a:buNone/>
            </a:pPr>
            <a:r>
              <a:rPr lang="en-GB" sz="2000" b="1"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The Students: </a:t>
            </a:r>
            <a:r>
              <a:rPr lang="en-GB" sz="20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I</a:t>
            </a: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 cooperation with the local farmers, the local communities -- the solving of local issues through collaboration at the local level.</a:t>
            </a:r>
            <a:endParaRPr lang="nb-NO"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20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D</a:t>
            </a: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emands for students to leave the Campus and engage actively with the communities</a:t>
            </a:r>
            <a:endParaRPr lang="nb-NO"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Takes time to plan and implement, </a:t>
            </a:r>
          </a:p>
          <a:p>
            <a:pPr lvl="1"/>
            <a:r>
              <a:rPr lang="en-GB" sz="20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T</a:t>
            </a: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akes social investment, as relations have to be built up </a:t>
            </a:r>
          </a:p>
          <a:p>
            <a:pPr lvl="2"/>
            <a:r>
              <a:rPr lang="en-GB"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between the students and the communities</a:t>
            </a:r>
          </a:p>
          <a:p>
            <a:pPr lvl="2"/>
            <a:r>
              <a:rPr lang="en-GB"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B</a:t>
            </a:r>
            <a:r>
              <a:rPr lang="en-GB"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ut - perhaps even more at the organisational levels. </a:t>
            </a:r>
            <a:endParaRPr lang="bg-BG"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lvl="2"/>
            <a:endParaRPr lang="bg-BG"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RU" sz="2000" b="1" dirty="0">
                <a:effectLst/>
                <a:latin typeface="Calibri" panose="020F0502020204030204" pitchFamily="34" charset="0"/>
                <a:ea typeface="Calibri" panose="020F0502020204030204" pitchFamily="34" charset="0"/>
                <a:cs typeface="Times New Roman" panose="02020603050405020304" pitchFamily="18" charset="0"/>
              </a:rPr>
              <a:t>Студентите: </a:t>
            </a:r>
            <a:r>
              <a:rPr lang="ru-RU" sz="2000" dirty="0">
                <a:effectLst/>
                <a:latin typeface="Calibri" panose="020F0502020204030204" pitchFamily="34" charset="0"/>
                <a:ea typeface="Calibri" panose="020F0502020204030204" pitchFamily="34" charset="0"/>
                <a:cs typeface="Times New Roman" panose="02020603050405020304" pitchFamily="18" charset="0"/>
              </a:rPr>
              <a:t>В сътрудничество с местните фермери, местните общности - </a:t>
            </a:r>
            <a:r>
              <a:rPr lang="ru-RU" sz="2000" dirty="0" err="1" smtClean="0">
                <a:effectLst/>
                <a:latin typeface="Calibri" panose="020F0502020204030204" pitchFamily="34" charset="0"/>
                <a:ea typeface="Calibri" panose="020F0502020204030204" pitchFamily="34" charset="0"/>
                <a:cs typeface="Times New Roman" panose="02020603050405020304" pitchFamily="18" charset="0"/>
              </a:rPr>
              <a:t>решаване</a:t>
            </a:r>
            <a:r>
              <a:rPr lang="ru-RU" sz="2000" dirty="0" smtClean="0">
                <a:effectLst/>
                <a:latin typeface="Calibri" panose="020F0502020204030204" pitchFamily="34" charset="0"/>
                <a:ea typeface="Calibri" panose="020F0502020204030204" pitchFamily="34" charset="0"/>
                <a:cs typeface="Times New Roman" panose="02020603050405020304" pitchFamily="18" charset="0"/>
              </a:rPr>
              <a:t> </a:t>
            </a:r>
            <a:r>
              <a:rPr lang="ru-RU" sz="2000" dirty="0">
                <a:effectLst/>
                <a:latin typeface="Calibri" panose="020F0502020204030204" pitchFamily="34" charset="0"/>
                <a:ea typeface="Calibri" panose="020F0502020204030204" pitchFamily="34" charset="0"/>
                <a:cs typeface="Times New Roman" panose="02020603050405020304" pitchFamily="18" charset="0"/>
              </a:rPr>
              <a:t>на местни проблеми чрез сътрудничество на местно ниво.</a:t>
            </a:r>
          </a:p>
          <a:p>
            <a:pPr lvl="1"/>
            <a:r>
              <a:rPr lang="ru-RU" sz="1800" dirty="0">
                <a:effectLst/>
                <a:latin typeface="Calibri" panose="020F0502020204030204" pitchFamily="34" charset="0"/>
                <a:ea typeface="Calibri" panose="020F0502020204030204" pitchFamily="34" charset="0"/>
                <a:cs typeface="Times New Roman" panose="02020603050405020304" pitchFamily="18" charset="0"/>
              </a:rPr>
              <a:t>Изисква студентите да напуснат кампуса и да се ангажират активно с общностите</a:t>
            </a:r>
          </a:p>
          <a:p>
            <a:pPr lvl="1"/>
            <a:r>
              <a:rPr lang="ru-RU" sz="1800" dirty="0">
                <a:effectLst/>
                <a:latin typeface="Calibri" panose="020F0502020204030204" pitchFamily="34" charset="0"/>
                <a:ea typeface="Calibri" panose="020F0502020204030204" pitchFamily="34" charset="0"/>
                <a:cs typeface="Times New Roman" panose="02020603050405020304" pitchFamily="18" charset="0"/>
              </a:rPr>
              <a:t>Отнема време за планиране и изпълнение,</a:t>
            </a:r>
          </a:p>
          <a:p>
            <a:pPr lvl="1"/>
            <a:r>
              <a:rPr lang="ru-RU" sz="1800" dirty="0" err="1" smtClean="0">
                <a:latin typeface="Calibri" panose="020F0502020204030204" pitchFamily="34" charset="0"/>
                <a:ea typeface="Calibri" panose="020F0502020204030204" pitchFamily="34" charset="0"/>
                <a:cs typeface="Times New Roman" panose="02020603050405020304" pitchFamily="18" charset="0"/>
              </a:rPr>
              <a:t>Изисква</a:t>
            </a:r>
            <a:r>
              <a:rPr lang="ru-RU" sz="1800" dirty="0" smtClean="0">
                <a:effectLst/>
                <a:latin typeface="Calibri" panose="020F0502020204030204" pitchFamily="34" charset="0"/>
                <a:ea typeface="Calibri" panose="020F0502020204030204" pitchFamily="34" charset="0"/>
                <a:cs typeface="Times New Roman" panose="02020603050405020304" pitchFamily="18" charset="0"/>
              </a:rPr>
              <a:t> </a:t>
            </a:r>
            <a:r>
              <a:rPr lang="ru-RU" sz="1800" dirty="0">
                <a:effectLst/>
                <a:latin typeface="Calibri" panose="020F0502020204030204" pitchFamily="34" charset="0"/>
                <a:ea typeface="Calibri" panose="020F0502020204030204" pitchFamily="34" charset="0"/>
                <a:cs typeface="Times New Roman" panose="02020603050405020304" pitchFamily="18" charset="0"/>
              </a:rPr>
              <a:t>социални инвестиции, тъй като отношенията трябва да се изграждат </a:t>
            </a:r>
          </a:p>
          <a:p>
            <a:pPr lvl="2"/>
            <a:r>
              <a:rPr lang="ru-RU" sz="1800" dirty="0">
                <a:effectLst/>
                <a:latin typeface="Calibri" panose="020F0502020204030204" pitchFamily="34" charset="0"/>
                <a:ea typeface="Calibri" panose="020F0502020204030204" pitchFamily="34" charset="0"/>
                <a:cs typeface="Times New Roman" panose="02020603050405020304" pitchFamily="18" charset="0"/>
              </a:rPr>
              <a:t>между учениците и общностите</a:t>
            </a:r>
          </a:p>
          <a:p>
            <a:pPr lvl="2"/>
            <a:r>
              <a:rPr lang="ru-RU" sz="1800" dirty="0">
                <a:latin typeface="Calibri" panose="020F0502020204030204" pitchFamily="34" charset="0"/>
                <a:ea typeface="Calibri" panose="020F0502020204030204" pitchFamily="34" charset="0"/>
                <a:cs typeface="Times New Roman" panose="02020603050405020304" pitchFamily="18" charset="0"/>
              </a:rPr>
              <a:t>н</a:t>
            </a:r>
            <a:r>
              <a:rPr lang="ru-RU" sz="1800" dirty="0">
                <a:effectLst/>
                <a:latin typeface="Calibri" panose="020F0502020204030204" pitchFamily="34" charset="0"/>
                <a:ea typeface="Calibri" panose="020F0502020204030204" pitchFamily="34" charset="0"/>
                <a:cs typeface="Times New Roman" panose="02020603050405020304" pitchFamily="18" charset="0"/>
              </a:rPr>
              <a:t>о - може би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дори</a:t>
            </a:r>
            <a:r>
              <a:rPr lang="ru-RU" sz="1800" dirty="0">
                <a:effectLst/>
                <a:latin typeface="Calibri" panose="020F0502020204030204" pitchFamily="34" charset="0"/>
                <a:ea typeface="Calibri" panose="020F0502020204030204" pitchFamily="34" charset="0"/>
                <a:cs typeface="Times New Roman" panose="02020603050405020304" pitchFamily="18" charset="0"/>
              </a:rPr>
              <a:t> </a:t>
            </a:r>
            <a:r>
              <a:rPr lang="ru-RU" sz="1800" dirty="0" err="1" smtClean="0">
                <a:effectLst/>
                <a:latin typeface="Calibri" panose="020F0502020204030204" pitchFamily="34" charset="0"/>
                <a:ea typeface="Calibri" panose="020F0502020204030204" pitchFamily="34" charset="0"/>
                <a:cs typeface="Times New Roman" panose="02020603050405020304" pitchFamily="18" charset="0"/>
              </a:rPr>
              <a:t>повече</a:t>
            </a:r>
            <a:r>
              <a:rPr lang="ru-RU" sz="1800" dirty="0" smtClean="0">
                <a:effectLst/>
                <a:latin typeface="Calibri" panose="020F0502020204030204" pitchFamily="34" charset="0"/>
                <a:ea typeface="Calibri" panose="020F0502020204030204" pitchFamily="34" charset="0"/>
                <a:cs typeface="Times New Roman" panose="02020603050405020304" pitchFamily="18" charset="0"/>
              </a:rPr>
              <a:t> -  </a:t>
            </a:r>
            <a:r>
              <a:rPr lang="ru-RU" sz="1800" dirty="0">
                <a:effectLst/>
                <a:latin typeface="Calibri" panose="020F0502020204030204" pitchFamily="34" charset="0"/>
                <a:ea typeface="Calibri" panose="020F0502020204030204" pitchFamily="34" charset="0"/>
                <a:cs typeface="Times New Roman" panose="02020603050405020304" pitchFamily="18" charset="0"/>
              </a:rPr>
              <a:t>на организационно ниво.</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6181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BF2466-9A72-43AF-A299-C3BC3B87904F}"/>
              </a:ext>
            </a:extLst>
          </p:cNvPr>
          <p:cNvSpPr>
            <a:spLocks noGrp="1"/>
          </p:cNvSpPr>
          <p:nvPr>
            <p:ph idx="1"/>
          </p:nvPr>
        </p:nvSpPr>
        <p:spPr>
          <a:xfrm>
            <a:off x="408992" y="733942"/>
            <a:ext cx="11534192" cy="5937445"/>
          </a:xfrm>
        </p:spPr>
        <p:txBody>
          <a:bodyPr>
            <a:normAutofit lnSpcReduction="10000"/>
          </a:bodyPr>
          <a:lstStyle/>
          <a:p>
            <a:pPr marL="0" indent="0">
              <a:buNone/>
            </a:pPr>
            <a:r>
              <a:rPr lang="en-GB" sz="2400" b="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The university :</a:t>
            </a:r>
            <a:r>
              <a:rPr lang="en-GB" sz="24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must also actively build and retain relationships</a:t>
            </a:r>
            <a:endParaRPr lang="nb-NO" sz="24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lvl="1"/>
            <a:r>
              <a:rPr lang="en-GB" sz="20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Challenging - must be out there and expose yourselves to the real world of practice</a:t>
            </a:r>
          </a:p>
          <a:p>
            <a:pPr lvl="1"/>
            <a:r>
              <a:rPr lang="en-GB" sz="2000"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Time </a:t>
            </a:r>
            <a:r>
              <a:rPr lang="en-GB" sz="20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to plan and implement </a:t>
            </a:r>
          </a:p>
          <a:p>
            <a:pPr lvl="1"/>
            <a:endParaRPr lang="nb-NO"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GB" sz="2400" b="1"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T</a:t>
            </a:r>
            <a:r>
              <a:rPr lang="en-GB" sz="2400" b="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 communities themselves </a:t>
            </a:r>
          </a:p>
          <a:p>
            <a:r>
              <a:rPr lang="en-GB" sz="24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U</a:t>
            </a:r>
            <a:r>
              <a:rPr lang="en-GB" sz="24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sed to receiving external experts, thus hard to adjust when the external expert says: </a:t>
            </a:r>
          </a:p>
          <a:p>
            <a:pPr lvl="1"/>
            <a:r>
              <a:rPr lang="en-GB" sz="20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‘N</a:t>
            </a: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o, I am not the expert, you are the experts by being farmers here, so we mutually need to learn from and with each other’</a:t>
            </a:r>
            <a:endParaRPr lang="bg-BG"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buNone/>
            </a:pPr>
            <a:endParaRPr lang="nb-NO"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RU" sz="2000" b="1" dirty="0"/>
              <a:t>Университетът: </a:t>
            </a:r>
            <a:r>
              <a:rPr lang="ru-RU" sz="2000" dirty="0" smtClean="0"/>
              <a:t> </a:t>
            </a:r>
            <a:r>
              <a:rPr lang="ru-RU" sz="2000" dirty="0"/>
              <a:t>трябва активно да изгражда и поддържа връзки</a:t>
            </a:r>
          </a:p>
          <a:p>
            <a:r>
              <a:rPr lang="ru-RU" sz="2000" dirty="0"/>
              <a:t>Предизвикателство - трябва да сте там и да се изложите на реалния свят на </a:t>
            </a:r>
            <a:r>
              <a:rPr lang="ru-RU" sz="2000" dirty="0" smtClean="0"/>
              <a:t>практиката</a:t>
            </a:r>
            <a:endParaRPr lang="en-GB" sz="2000" dirty="0" smtClean="0"/>
          </a:p>
          <a:p>
            <a:r>
              <a:rPr lang="ru-RU" sz="2000" dirty="0" smtClean="0"/>
              <a:t>Време </a:t>
            </a:r>
            <a:r>
              <a:rPr lang="ru-RU" sz="2000" dirty="0"/>
              <a:t>за планиране и </a:t>
            </a:r>
            <a:r>
              <a:rPr lang="ru-RU" sz="2000" dirty="0" smtClean="0"/>
              <a:t>изпълнение</a:t>
            </a:r>
            <a:endParaRPr lang="en-GB" sz="2000" dirty="0" smtClean="0"/>
          </a:p>
          <a:p>
            <a:pPr marL="0" indent="0">
              <a:buNone/>
            </a:pPr>
            <a:r>
              <a:rPr lang="ru-RU" sz="2000" b="1" dirty="0" smtClean="0"/>
              <a:t>Самите общности</a:t>
            </a:r>
          </a:p>
          <a:p>
            <a:r>
              <a:rPr lang="ru-RU" sz="2000" dirty="0" smtClean="0"/>
              <a:t>Свикнали </a:t>
            </a:r>
            <a:r>
              <a:rPr lang="ru-RU" sz="2000" dirty="0"/>
              <a:t>да приемат външни експерти, поради което е трудно да се приспособи, когато външният експерт казва:</a:t>
            </a:r>
          </a:p>
          <a:p>
            <a:pPr lvl="1"/>
            <a:r>
              <a:rPr lang="ru-RU" sz="1800" dirty="0"/>
              <a:t>„Не, аз не съм експертът, вие сте експертите, като сте фермери тук, така че ние взаимно трябва да се учим от и помежду си“</a:t>
            </a:r>
            <a:endParaRPr lang="bg-BG" sz="1800" dirty="0"/>
          </a:p>
        </p:txBody>
      </p:sp>
    </p:spTree>
    <p:extLst>
      <p:ext uri="{BB962C8B-B14F-4D97-AF65-F5344CB8AC3E}">
        <p14:creationId xmlns:p14="http://schemas.microsoft.com/office/powerpoint/2010/main" val="3622889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2EF759-D63C-E04A-8949-952D61352DB4}"/>
              </a:ext>
            </a:extLst>
          </p:cNvPr>
          <p:cNvSpPr>
            <a:spLocks noGrp="1"/>
          </p:cNvSpPr>
          <p:nvPr>
            <p:ph type="title"/>
          </p:nvPr>
        </p:nvSpPr>
        <p:spPr>
          <a:xfrm>
            <a:off x="838200" y="-42141"/>
            <a:ext cx="10340830" cy="1039091"/>
          </a:xfrm>
        </p:spPr>
        <p:txBody>
          <a:bodyPr>
            <a:normAutofit/>
          </a:bodyPr>
          <a:lstStyle/>
          <a:p>
            <a:pPr algn="ctr"/>
            <a:r>
              <a:rPr lang="nb-NO" sz="2800" b="1" dirty="0">
                <a:solidFill>
                  <a:srgbClr val="FF0000"/>
                </a:solidFill>
              </a:rPr>
              <a:t>The governance Model</a:t>
            </a:r>
            <a:r>
              <a:rPr lang="bg-BG" sz="2800" b="1" dirty="0">
                <a:solidFill>
                  <a:srgbClr val="FF0000"/>
                </a:solidFill>
              </a:rPr>
              <a:t/>
            </a:r>
            <a:br>
              <a:rPr lang="bg-BG" sz="2800" b="1" dirty="0">
                <a:solidFill>
                  <a:srgbClr val="FF0000"/>
                </a:solidFill>
              </a:rPr>
            </a:br>
            <a:r>
              <a:rPr lang="bg-BG" sz="2800" b="1" dirty="0"/>
              <a:t>Модел на управление</a:t>
            </a:r>
            <a:endParaRPr lang="nb-NO" sz="2800" b="1" dirty="0"/>
          </a:p>
        </p:txBody>
      </p:sp>
      <p:sp>
        <p:nvSpPr>
          <p:cNvPr id="6" name="Plassholder for innhold 5">
            <a:extLst>
              <a:ext uri="{FF2B5EF4-FFF2-40B4-BE49-F238E27FC236}">
                <a16:creationId xmlns:a16="http://schemas.microsoft.com/office/drawing/2014/main" id="{5209FC2D-96F3-1F45-A651-1F7B9ED7C175}"/>
              </a:ext>
            </a:extLst>
          </p:cNvPr>
          <p:cNvSpPr>
            <a:spLocks noGrp="1"/>
          </p:cNvSpPr>
          <p:nvPr>
            <p:ph idx="1"/>
          </p:nvPr>
        </p:nvSpPr>
        <p:spPr>
          <a:xfrm>
            <a:off x="6008615" y="1062182"/>
            <a:ext cx="5259388" cy="5237018"/>
          </a:xfrm>
        </p:spPr>
        <p:txBody>
          <a:bodyPr>
            <a:noAutofit/>
          </a:bodyPr>
          <a:lstStyle/>
          <a:p>
            <a:r>
              <a:rPr lang="nb-NO" sz="2400" dirty="0">
                <a:solidFill>
                  <a:schemeClr val="accent6">
                    <a:lumMod val="75000"/>
                  </a:schemeClr>
                </a:solidFill>
              </a:rPr>
              <a:t>Not </a:t>
            </a:r>
            <a:r>
              <a:rPr lang="nb-NO" sz="2400" dirty="0" err="1">
                <a:solidFill>
                  <a:schemeClr val="accent6">
                    <a:lumMod val="75000"/>
                  </a:schemeClr>
                </a:solidFill>
              </a:rPr>
              <a:t>replacing</a:t>
            </a:r>
            <a:r>
              <a:rPr lang="nb-NO" sz="2400" dirty="0">
                <a:solidFill>
                  <a:schemeClr val="accent6">
                    <a:lumMod val="75000"/>
                  </a:schemeClr>
                </a:solidFill>
              </a:rPr>
              <a:t> Top-down </a:t>
            </a:r>
            <a:r>
              <a:rPr lang="nb-NO" sz="2400" dirty="0" err="1">
                <a:solidFill>
                  <a:schemeClr val="accent6">
                    <a:lumMod val="75000"/>
                  </a:schemeClr>
                </a:solidFill>
              </a:rPr>
              <a:t>with</a:t>
            </a:r>
            <a:r>
              <a:rPr lang="nb-NO" sz="2400" dirty="0">
                <a:solidFill>
                  <a:schemeClr val="accent6">
                    <a:lumMod val="75000"/>
                  </a:schemeClr>
                </a:solidFill>
              </a:rPr>
              <a:t> </a:t>
            </a:r>
            <a:r>
              <a:rPr lang="nb-NO" sz="2400" dirty="0" err="1">
                <a:solidFill>
                  <a:schemeClr val="accent6">
                    <a:lumMod val="75000"/>
                  </a:schemeClr>
                </a:solidFill>
              </a:rPr>
              <a:t>Bottom</a:t>
            </a:r>
            <a:r>
              <a:rPr lang="nb-NO" sz="2400" dirty="0">
                <a:solidFill>
                  <a:schemeClr val="accent6">
                    <a:lumMod val="75000"/>
                  </a:schemeClr>
                </a:solidFill>
              </a:rPr>
              <a:t>-up</a:t>
            </a:r>
          </a:p>
          <a:p>
            <a:r>
              <a:rPr lang="nb-NO" sz="2400" dirty="0" err="1">
                <a:solidFill>
                  <a:schemeClr val="accent6">
                    <a:lumMod val="75000"/>
                  </a:schemeClr>
                </a:solidFill>
              </a:rPr>
              <a:t>Rather</a:t>
            </a:r>
            <a:r>
              <a:rPr lang="nb-NO" sz="2400" dirty="0">
                <a:solidFill>
                  <a:schemeClr val="accent6">
                    <a:lumMod val="75000"/>
                  </a:schemeClr>
                </a:solidFill>
              </a:rPr>
              <a:t> to design </a:t>
            </a:r>
            <a:r>
              <a:rPr lang="nb-NO" sz="2400" dirty="0" err="1">
                <a:solidFill>
                  <a:schemeClr val="accent6">
                    <a:lumMod val="75000"/>
                  </a:schemeClr>
                </a:solidFill>
              </a:rPr>
              <a:t>interaction</a:t>
            </a:r>
            <a:r>
              <a:rPr lang="nb-NO" sz="2400" dirty="0">
                <a:solidFill>
                  <a:schemeClr val="accent6">
                    <a:lumMod val="75000"/>
                  </a:schemeClr>
                </a:solidFill>
              </a:rPr>
              <a:t> </a:t>
            </a:r>
            <a:r>
              <a:rPr lang="nb-NO" sz="2400" dirty="0" err="1">
                <a:solidFill>
                  <a:schemeClr val="accent6">
                    <a:lumMod val="75000"/>
                  </a:schemeClr>
                </a:solidFill>
              </a:rPr>
              <a:t>between</a:t>
            </a:r>
            <a:endParaRPr lang="nb-NO" sz="2400" dirty="0">
              <a:solidFill>
                <a:schemeClr val="accent6">
                  <a:lumMod val="75000"/>
                </a:schemeClr>
              </a:solidFill>
            </a:endParaRPr>
          </a:p>
          <a:p>
            <a:pPr lvl="1"/>
            <a:r>
              <a:rPr lang="nb-NO" sz="2400" dirty="0">
                <a:solidFill>
                  <a:schemeClr val="accent6">
                    <a:lumMod val="75000"/>
                  </a:schemeClr>
                </a:solidFill>
              </a:rPr>
              <a:t>Co-</a:t>
            </a:r>
            <a:r>
              <a:rPr lang="nb-NO" sz="2400" dirty="0" err="1">
                <a:solidFill>
                  <a:schemeClr val="accent6">
                    <a:lumMod val="75000"/>
                  </a:schemeClr>
                </a:solidFill>
              </a:rPr>
              <a:t>creation</a:t>
            </a:r>
            <a:endParaRPr lang="nb-NO" sz="2400" dirty="0">
              <a:solidFill>
                <a:schemeClr val="accent6">
                  <a:lumMod val="75000"/>
                </a:schemeClr>
              </a:solidFill>
            </a:endParaRPr>
          </a:p>
          <a:p>
            <a:pPr lvl="1"/>
            <a:r>
              <a:rPr lang="nb-NO" sz="2400" dirty="0">
                <a:solidFill>
                  <a:schemeClr val="accent6">
                    <a:lumMod val="75000"/>
                  </a:schemeClr>
                </a:solidFill>
              </a:rPr>
              <a:t>Co-production</a:t>
            </a:r>
            <a:endParaRPr lang="bg-BG" sz="2400" dirty="0">
              <a:solidFill>
                <a:schemeClr val="accent6">
                  <a:lumMod val="75000"/>
                </a:schemeClr>
              </a:solidFill>
            </a:endParaRPr>
          </a:p>
          <a:p>
            <a:pPr lvl="1"/>
            <a:r>
              <a:rPr lang="en-GB" sz="2400" dirty="0">
                <a:solidFill>
                  <a:schemeClr val="accent6">
                    <a:lumMod val="75000"/>
                  </a:schemeClr>
                </a:solidFill>
              </a:rPr>
              <a:t>Active </a:t>
            </a:r>
            <a:r>
              <a:rPr lang="en-GB" sz="2400" dirty="0" smtClean="0">
                <a:solidFill>
                  <a:schemeClr val="accent6">
                    <a:lumMod val="75000"/>
                  </a:schemeClr>
                </a:solidFill>
              </a:rPr>
              <a:t>involvement</a:t>
            </a:r>
            <a:endParaRPr lang="bg-BG" sz="2400" dirty="0">
              <a:solidFill>
                <a:schemeClr val="accent6">
                  <a:lumMod val="75000"/>
                </a:schemeClr>
              </a:solidFill>
            </a:endParaRPr>
          </a:p>
          <a:p>
            <a:r>
              <a:rPr lang="ru-RU" sz="2400" dirty="0"/>
              <a:t>Не </a:t>
            </a:r>
            <a:r>
              <a:rPr lang="ru-RU" sz="2400" dirty="0" err="1" smtClean="0"/>
              <a:t>заменя</a:t>
            </a:r>
            <a:r>
              <a:rPr lang="ru-RU" sz="2400" dirty="0" smtClean="0"/>
              <a:t> подхода </a:t>
            </a:r>
            <a:r>
              <a:rPr lang="ru-RU" sz="2400" dirty="0" err="1" smtClean="0"/>
              <a:t>отгоре-надолу</a:t>
            </a:r>
            <a:r>
              <a:rPr lang="ru-RU" sz="2400" dirty="0" smtClean="0"/>
              <a:t> </a:t>
            </a:r>
            <a:r>
              <a:rPr lang="ru-RU" sz="2400" dirty="0"/>
              <a:t>с </a:t>
            </a:r>
            <a:r>
              <a:rPr lang="ru-RU" sz="2400" dirty="0" smtClean="0"/>
              <a:t>подход </a:t>
            </a:r>
            <a:r>
              <a:rPr lang="ru-RU" sz="2400" dirty="0" err="1" smtClean="0"/>
              <a:t>отдолу</a:t>
            </a:r>
            <a:r>
              <a:rPr lang="ru-RU" sz="2400" dirty="0" smtClean="0"/>
              <a:t>- </a:t>
            </a:r>
            <a:r>
              <a:rPr lang="ru-RU" sz="2400" dirty="0"/>
              <a:t>нагоре</a:t>
            </a:r>
          </a:p>
          <a:p>
            <a:r>
              <a:rPr lang="ru-RU" sz="2400" dirty="0" err="1"/>
              <a:t>По-скоро</a:t>
            </a:r>
            <a:r>
              <a:rPr lang="ru-RU" sz="2400" dirty="0"/>
              <a:t> </a:t>
            </a:r>
            <a:r>
              <a:rPr lang="ru-RU" sz="2400" dirty="0" err="1"/>
              <a:t>проектира</a:t>
            </a:r>
            <a:r>
              <a:rPr lang="ru-RU" sz="2400" dirty="0"/>
              <a:t> взаимодействие между</a:t>
            </a:r>
          </a:p>
          <a:p>
            <a:pPr lvl="1"/>
            <a:r>
              <a:rPr lang="ru-RU" sz="2400" dirty="0"/>
              <a:t>Съвместно създаване</a:t>
            </a:r>
          </a:p>
          <a:p>
            <a:pPr lvl="1"/>
            <a:r>
              <a:rPr lang="ru-RU" sz="2400" dirty="0" err="1" smtClean="0"/>
              <a:t>Копродукция</a:t>
            </a:r>
            <a:endParaRPr lang="ru-RU" sz="2400" dirty="0" smtClean="0"/>
          </a:p>
          <a:p>
            <a:pPr lvl="1"/>
            <a:r>
              <a:rPr lang="ru-RU" sz="2400" dirty="0" smtClean="0"/>
              <a:t>Активно </a:t>
            </a:r>
            <a:r>
              <a:rPr lang="ru-RU" sz="2400" dirty="0" err="1" smtClean="0"/>
              <a:t>включване</a:t>
            </a:r>
            <a:endParaRPr lang="en-GB" sz="2400" dirty="0" smtClean="0"/>
          </a:p>
          <a:p>
            <a:pPr lvl="1"/>
            <a:endParaRPr lang="nb-NO" sz="2400" dirty="0"/>
          </a:p>
        </p:txBody>
      </p:sp>
      <p:sp>
        <p:nvSpPr>
          <p:cNvPr id="7" name="Plassholder for tekst 6">
            <a:extLst>
              <a:ext uri="{FF2B5EF4-FFF2-40B4-BE49-F238E27FC236}">
                <a16:creationId xmlns:a16="http://schemas.microsoft.com/office/drawing/2014/main" id="{A9E26C83-78AA-E642-B509-E88E9D365876}"/>
              </a:ext>
            </a:extLst>
          </p:cNvPr>
          <p:cNvSpPr>
            <a:spLocks noGrp="1"/>
          </p:cNvSpPr>
          <p:nvPr>
            <p:ph type="body" sz="half" idx="2"/>
          </p:nvPr>
        </p:nvSpPr>
        <p:spPr/>
        <p:txBody>
          <a:bodyPr/>
          <a:lstStyle/>
          <a:p>
            <a:endParaRPr lang="nb-NO"/>
          </a:p>
        </p:txBody>
      </p:sp>
      <p:pic>
        <p:nvPicPr>
          <p:cNvPr id="4" name="Bilde 3">
            <a:extLst>
              <a:ext uri="{FF2B5EF4-FFF2-40B4-BE49-F238E27FC236}">
                <a16:creationId xmlns:a16="http://schemas.microsoft.com/office/drawing/2014/main" id="{458541CF-8375-944B-A9CF-67C5BCAA74B0}"/>
              </a:ext>
            </a:extLst>
          </p:cNvPr>
          <p:cNvPicPr>
            <a:picLocks noChangeAspect="1"/>
          </p:cNvPicPr>
          <p:nvPr/>
        </p:nvPicPr>
        <p:blipFill>
          <a:blip r:embed="rId2"/>
          <a:stretch>
            <a:fillRect/>
          </a:stretch>
        </p:blipFill>
        <p:spPr>
          <a:xfrm>
            <a:off x="838200" y="1690688"/>
            <a:ext cx="5003800" cy="4203700"/>
          </a:xfrm>
          <a:prstGeom prst="rect">
            <a:avLst/>
          </a:prstGeom>
        </p:spPr>
      </p:pic>
      <p:sp>
        <p:nvSpPr>
          <p:cNvPr id="5" name="TekstSylinder 4">
            <a:extLst>
              <a:ext uri="{FF2B5EF4-FFF2-40B4-BE49-F238E27FC236}">
                <a16:creationId xmlns:a16="http://schemas.microsoft.com/office/drawing/2014/main" id="{3C0152D1-2AA6-7C41-AC53-F128A124A1BC}"/>
              </a:ext>
            </a:extLst>
          </p:cNvPr>
          <p:cNvSpPr txBox="1"/>
          <p:nvPr/>
        </p:nvSpPr>
        <p:spPr>
          <a:xfrm>
            <a:off x="4591843" y="5894388"/>
            <a:ext cx="1154868" cy="307777"/>
          </a:xfrm>
          <a:prstGeom prst="rect">
            <a:avLst/>
          </a:prstGeom>
          <a:noFill/>
        </p:spPr>
        <p:txBody>
          <a:bodyPr wrap="none" rtlCol="0">
            <a:spAutoFit/>
          </a:bodyPr>
          <a:lstStyle/>
          <a:p>
            <a:r>
              <a:rPr lang="nb-NO" sz="1400" i="1" dirty="0"/>
              <a:t>Barstad 2012</a:t>
            </a:r>
          </a:p>
        </p:txBody>
      </p:sp>
    </p:spTree>
    <p:extLst>
      <p:ext uri="{BB962C8B-B14F-4D97-AF65-F5344CB8AC3E}">
        <p14:creationId xmlns:p14="http://schemas.microsoft.com/office/powerpoint/2010/main" val="2667940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B9156-C1F0-46E7-9C2C-96787C4E524E}"/>
              </a:ext>
            </a:extLst>
          </p:cNvPr>
          <p:cNvSpPr>
            <a:spLocks noGrp="1"/>
          </p:cNvSpPr>
          <p:nvPr>
            <p:ph type="title"/>
          </p:nvPr>
        </p:nvSpPr>
        <p:spPr>
          <a:xfrm>
            <a:off x="838200" y="104503"/>
            <a:ext cx="10515600" cy="783771"/>
          </a:xfrm>
        </p:spPr>
        <p:txBody>
          <a:bodyPr>
            <a:normAutofit/>
          </a:bodyPr>
          <a:lstStyle/>
          <a:p>
            <a:pPr algn="ctr"/>
            <a:r>
              <a:rPr lang="en-GB" sz="2400" b="1" dirty="0">
                <a:solidFill>
                  <a:srgbClr val="FF0000"/>
                </a:solidFill>
              </a:rPr>
              <a:t>Wider trends in Norwegian </a:t>
            </a:r>
            <a:r>
              <a:rPr lang="en-GB" sz="2400" b="1" dirty="0" smtClean="0">
                <a:solidFill>
                  <a:srgbClr val="FF0000"/>
                </a:solidFill>
              </a:rPr>
              <a:t>society </a:t>
            </a:r>
            <a:r>
              <a:rPr lang="en-GB" sz="2400" b="1" dirty="0">
                <a:solidFill>
                  <a:srgbClr val="FF0000"/>
                </a:solidFill>
              </a:rPr>
              <a:t>and </a:t>
            </a:r>
            <a:r>
              <a:rPr lang="en-GB" sz="2400" b="1" dirty="0" smtClean="0">
                <a:solidFill>
                  <a:srgbClr val="FF0000"/>
                </a:solidFill>
              </a:rPr>
              <a:t>agriculture</a:t>
            </a:r>
            <a:br>
              <a:rPr lang="en-GB" sz="2400" b="1" dirty="0" smtClean="0">
                <a:solidFill>
                  <a:srgbClr val="FF0000"/>
                </a:solidFill>
              </a:rPr>
            </a:br>
            <a:r>
              <a:rPr lang="ru-RU" sz="2400" b="1" dirty="0"/>
              <a:t>По-широки тенденции в норвежкото общество и земеделие</a:t>
            </a:r>
            <a:endParaRPr lang="en-GB" sz="2400" b="1" dirty="0"/>
          </a:p>
        </p:txBody>
      </p:sp>
      <p:sp>
        <p:nvSpPr>
          <p:cNvPr id="3" name="Content Placeholder 2">
            <a:extLst>
              <a:ext uri="{FF2B5EF4-FFF2-40B4-BE49-F238E27FC236}">
                <a16:creationId xmlns:a16="http://schemas.microsoft.com/office/drawing/2014/main" id="{FEEBBCE9-F3F8-461C-AFAF-5284A6138FE7}"/>
              </a:ext>
            </a:extLst>
          </p:cNvPr>
          <p:cNvSpPr>
            <a:spLocks noGrp="1"/>
          </p:cNvSpPr>
          <p:nvPr>
            <p:ph idx="1"/>
          </p:nvPr>
        </p:nvSpPr>
        <p:spPr>
          <a:xfrm>
            <a:off x="838200" y="1067979"/>
            <a:ext cx="10515600" cy="5685517"/>
          </a:xfrm>
        </p:spPr>
        <p:txBody>
          <a:bodyPr>
            <a:normAutofit/>
          </a:bodyPr>
          <a:lstStyle/>
          <a:p>
            <a:r>
              <a:rPr lang="en-GB" sz="2000" b="1" dirty="0">
                <a:solidFill>
                  <a:schemeClr val="accent6">
                    <a:lumMod val="75000"/>
                  </a:schemeClr>
                </a:solidFill>
              </a:rPr>
              <a:t>Wider trends in society result in changing demand for farm products and services.</a:t>
            </a:r>
          </a:p>
          <a:p>
            <a:r>
              <a:rPr lang="en-GB" sz="2000" b="1" dirty="0">
                <a:solidFill>
                  <a:schemeClr val="accent6">
                    <a:lumMod val="75000"/>
                  </a:schemeClr>
                </a:solidFill>
              </a:rPr>
              <a:t>In Norway there are several key trends directly affecting farm activity</a:t>
            </a:r>
          </a:p>
          <a:p>
            <a:pPr lvl="1"/>
            <a:r>
              <a:rPr lang="en-GB" sz="2000" b="1" dirty="0">
                <a:solidFill>
                  <a:schemeClr val="accent6">
                    <a:lumMod val="75000"/>
                  </a:schemeClr>
                </a:solidFill>
              </a:rPr>
              <a:t>Animal Welfare</a:t>
            </a:r>
          </a:p>
          <a:p>
            <a:pPr lvl="1"/>
            <a:r>
              <a:rPr lang="en-GB" sz="2000" b="1" dirty="0">
                <a:solidFill>
                  <a:schemeClr val="accent6">
                    <a:lumMod val="75000"/>
                  </a:schemeClr>
                </a:solidFill>
              </a:rPr>
              <a:t>Climate-positive cultivation</a:t>
            </a:r>
          </a:p>
          <a:p>
            <a:pPr lvl="1"/>
            <a:r>
              <a:rPr lang="en-GB" sz="2000" b="1" dirty="0">
                <a:solidFill>
                  <a:schemeClr val="accent6">
                    <a:lumMod val="75000"/>
                  </a:schemeClr>
                </a:solidFill>
              </a:rPr>
              <a:t>Increasing vegetarian and veganism</a:t>
            </a:r>
          </a:p>
          <a:p>
            <a:pPr lvl="1"/>
            <a:r>
              <a:rPr lang="en-GB" sz="2000" b="1" dirty="0">
                <a:solidFill>
                  <a:schemeClr val="accent6">
                    <a:lumMod val="75000"/>
                  </a:schemeClr>
                </a:solidFill>
              </a:rPr>
              <a:t>Concerns about increasing self-sufficiency of food </a:t>
            </a:r>
            <a:r>
              <a:rPr lang="en-GB" sz="2000" b="1" dirty="0" smtClean="0">
                <a:solidFill>
                  <a:schemeClr val="accent6">
                    <a:lumMod val="75000"/>
                  </a:schemeClr>
                </a:solidFill>
              </a:rPr>
              <a:t>production</a:t>
            </a:r>
          </a:p>
          <a:p>
            <a:pPr lvl="1"/>
            <a:endParaRPr lang="en-GB" sz="2000" dirty="0" smtClean="0"/>
          </a:p>
          <a:p>
            <a:pPr marL="457200" lvl="1" indent="0">
              <a:buNone/>
            </a:pPr>
            <a:r>
              <a:rPr lang="ru-RU" sz="2000" b="1" dirty="0" smtClean="0"/>
              <a:t>По-широките </a:t>
            </a:r>
            <a:r>
              <a:rPr lang="ru-RU" sz="2000" b="1" dirty="0"/>
              <a:t>тенденции в обществото водят до промяна в търсенето на селскостопански продукти и услуги</a:t>
            </a:r>
            <a:r>
              <a:rPr lang="ru-RU" sz="2000" b="1" dirty="0" smtClean="0"/>
              <a:t>.</a:t>
            </a:r>
            <a:endParaRPr lang="en-GB" sz="2000" b="1" dirty="0" smtClean="0"/>
          </a:p>
          <a:p>
            <a:pPr marL="457200" lvl="1" indent="0">
              <a:buNone/>
            </a:pPr>
            <a:r>
              <a:rPr lang="ru-RU" sz="2000" b="1" dirty="0" smtClean="0"/>
              <a:t>В </a:t>
            </a:r>
            <a:r>
              <a:rPr lang="ru-RU" sz="2000" b="1" dirty="0"/>
              <a:t>Норвегия има няколко ключови тенденции, пряко засягащи земеделската </a:t>
            </a:r>
            <a:r>
              <a:rPr lang="ru-RU" sz="2000" b="1" dirty="0" smtClean="0"/>
              <a:t>дейност</a:t>
            </a:r>
            <a:endParaRPr lang="en-GB" sz="2000" b="1" dirty="0" smtClean="0"/>
          </a:p>
          <a:p>
            <a:pPr lvl="1"/>
            <a:r>
              <a:rPr lang="ru-RU" sz="2000" b="1" dirty="0" smtClean="0"/>
              <a:t>Хуманно </a:t>
            </a:r>
            <a:r>
              <a:rPr lang="ru-RU" sz="2000" b="1" dirty="0"/>
              <a:t>отношение към </a:t>
            </a:r>
            <a:r>
              <a:rPr lang="ru-RU" sz="2000" b="1" dirty="0" smtClean="0"/>
              <a:t>животните</a:t>
            </a:r>
            <a:endParaRPr lang="en-GB" sz="2000" b="1" dirty="0" smtClean="0"/>
          </a:p>
          <a:p>
            <a:pPr lvl="1"/>
            <a:r>
              <a:rPr lang="ru-RU" sz="2000" b="1" dirty="0" err="1" smtClean="0"/>
              <a:t>Климатично</a:t>
            </a:r>
            <a:r>
              <a:rPr lang="ru-RU" sz="2000" b="1" dirty="0" err="1"/>
              <a:t>-</a:t>
            </a:r>
            <a:r>
              <a:rPr lang="ru-RU" sz="2000" b="1" dirty="0" err="1" smtClean="0"/>
              <a:t>положителна</a:t>
            </a:r>
            <a:r>
              <a:rPr lang="ru-RU" sz="2000" b="1" dirty="0" smtClean="0"/>
              <a:t> </a:t>
            </a:r>
            <a:r>
              <a:rPr lang="ru-RU" sz="2000" b="1" dirty="0" err="1" smtClean="0"/>
              <a:t>култивация</a:t>
            </a:r>
            <a:endParaRPr lang="en-GB" sz="2000" b="1" dirty="0" smtClean="0"/>
          </a:p>
          <a:p>
            <a:pPr lvl="1"/>
            <a:r>
              <a:rPr lang="ru-RU" sz="2000" b="1" dirty="0" smtClean="0"/>
              <a:t>Увеличаване </a:t>
            </a:r>
            <a:r>
              <a:rPr lang="ru-RU" sz="2000" b="1" dirty="0"/>
              <a:t>на вегетарианството и </a:t>
            </a:r>
            <a:r>
              <a:rPr lang="ru-RU" sz="2000" b="1" dirty="0" smtClean="0"/>
              <a:t>веганството</a:t>
            </a:r>
            <a:endParaRPr lang="en-GB" sz="2000" b="1" dirty="0" smtClean="0"/>
          </a:p>
          <a:p>
            <a:pPr lvl="1"/>
            <a:r>
              <a:rPr lang="ru-RU" sz="2000" b="1" dirty="0" smtClean="0"/>
              <a:t>Загриженост </a:t>
            </a:r>
            <a:r>
              <a:rPr lang="ru-RU" sz="2000" b="1" dirty="0"/>
              <a:t>за увеличаване на </a:t>
            </a:r>
            <a:r>
              <a:rPr lang="ru-RU" sz="2000" b="1" dirty="0" err="1"/>
              <a:t>самодостатъчността</a:t>
            </a:r>
            <a:r>
              <a:rPr lang="ru-RU" sz="2000" b="1" dirty="0"/>
              <a:t> </a:t>
            </a:r>
            <a:r>
              <a:rPr lang="ru-RU" sz="2000" b="1" dirty="0" smtClean="0"/>
              <a:t>при</a:t>
            </a:r>
            <a:r>
              <a:rPr lang="ru-RU" sz="2000" b="1" dirty="0" smtClean="0"/>
              <a:t> </a:t>
            </a:r>
            <a:r>
              <a:rPr lang="ru-RU" sz="2000" b="1" dirty="0"/>
              <a:t>производството на храни</a:t>
            </a:r>
            <a:endParaRPr lang="en-GB" sz="2000" b="1" dirty="0"/>
          </a:p>
        </p:txBody>
      </p:sp>
    </p:spTree>
    <p:extLst>
      <p:ext uri="{BB962C8B-B14F-4D97-AF65-F5344CB8AC3E}">
        <p14:creationId xmlns:p14="http://schemas.microsoft.com/office/powerpoint/2010/main" val="1600450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0B5BF8-A8DA-4111-A187-E4803DBF56F0}"/>
              </a:ext>
            </a:extLst>
          </p:cNvPr>
          <p:cNvSpPr>
            <a:spLocks noGrp="1"/>
          </p:cNvSpPr>
          <p:nvPr>
            <p:ph idx="1"/>
          </p:nvPr>
        </p:nvSpPr>
        <p:spPr>
          <a:xfrm>
            <a:off x="616131" y="375648"/>
            <a:ext cx="10515600" cy="6234158"/>
          </a:xfrm>
        </p:spPr>
        <p:txBody>
          <a:bodyPr>
            <a:normAutofit/>
          </a:bodyPr>
          <a:lstStyle/>
          <a:p>
            <a:r>
              <a:rPr lang="en-GB" sz="2000" b="1" dirty="0">
                <a:solidFill>
                  <a:schemeClr val="accent6">
                    <a:lumMod val="75000"/>
                  </a:schemeClr>
                </a:solidFill>
              </a:rPr>
              <a:t>These trends lead to new opportunities for farmers as they open new markets</a:t>
            </a:r>
          </a:p>
          <a:p>
            <a:r>
              <a:rPr lang="en-GB" sz="2000" b="1" dirty="0">
                <a:solidFill>
                  <a:schemeClr val="accent6">
                    <a:lumMod val="75000"/>
                  </a:schemeClr>
                </a:solidFill>
              </a:rPr>
              <a:t>New Market </a:t>
            </a:r>
            <a:r>
              <a:rPr lang="en-GB" sz="2000" b="1" dirty="0" smtClean="0">
                <a:solidFill>
                  <a:schemeClr val="accent6">
                    <a:lumMod val="75000"/>
                  </a:schemeClr>
                </a:solidFill>
              </a:rPr>
              <a:t>openings</a:t>
            </a:r>
            <a:endParaRPr lang="bg-BG" sz="2000" b="1" dirty="0" smtClean="0">
              <a:solidFill>
                <a:schemeClr val="accent6">
                  <a:lumMod val="75000"/>
                </a:schemeClr>
              </a:solidFill>
            </a:endParaRPr>
          </a:p>
          <a:p>
            <a:pPr marL="0" indent="0">
              <a:buNone/>
            </a:pPr>
            <a:r>
              <a:rPr lang="bg-BG" sz="2000" b="1" dirty="0">
                <a:solidFill>
                  <a:schemeClr val="accent6">
                    <a:lumMod val="75000"/>
                  </a:schemeClr>
                </a:solidFill>
              </a:rPr>
              <a:t>	</a:t>
            </a:r>
            <a:r>
              <a:rPr lang="bg-BG" sz="2000" b="1" dirty="0" smtClean="0">
                <a:solidFill>
                  <a:schemeClr val="accent6">
                    <a:lumMod val="75000"/>
                  </a:schemeClr>
                </a:solidFill>
              </a:rPr>
              <a:t>- </a:t>
            </a:r>
            <a:r>
              <a:rPr lang="en-GB" sz="2000" b="1" dirty="0" smtClean="0">
                <a:solidFill>
                  <a:schemeClr val="accent6">
                    <a:lumMod val="75000"/>
                  </a:schemeClr>
                </a:solidFill>
              </a:rPr>
              <a:t>More </a:t>
            </a:r>
            <a:r>
              <a:rPr lang="en-GB" sz="2000" b="1" dirty="0">
                <a:solidFill>
                  <a:schemeClr val="accent6">
                    <a:lumMod val="75000"/>
                  </a:schemeClr>
                </a:solidFill>
              </a:rPr>
              <a:t>local food</a:t>
            </a:r>
          </a:p>
          <a:p>
            <a:pPr marL="457200" lvl="1" indent="0">
              <a:buNone/>
            </a:pPr>
            <a:r>
              <a:rPr lang="bg-BG" sz="2000" b="1" dirty="0" smtClean="0">
                <a:solidFill>
                  <a:schemeClr val="accent6">
                    <a:lumMod val="75000"/>
                  </a:schemeClr>
                </a:solidFill>
              </a:rPr>
              <a:t>	- </a:t>
            </a:r>
            <a:r>
              <a:rPr lang="en-GB" sz="2000" b="1" dirty="0" smtClean="0">
                <a:solidFill>
                  <a:schemeClr val="accent6">
                    <a:lumMod val="75000"/>
                  </a:schemeClr>
                </a:solidFill>
              </a:rPr>
              <a:t>More </a:t>
            </a:r>
            <a:r>
              <a:rPr lang="en-GB" sz="2000" b="1" dirty="0">
                <a:solidFill>
                  <a:schemeClr val="accent6">
                    <a:lumMod val="75000"/>
                  </a:schemeClr>
                </a:solidFill>
              </a:rPr>
              <a:t>diverse supply</a:t>
            </a:r>
          </a:p>
          <a:p>
            <a:pPr marL="457200" lvl="1" indent="0">
              <a:buNone/>
            </a:pPr>
            <a:r>
              <a:rPr lang="bg-BG" sz="2000" b="1" dirty="0" smtClean="0">
                <a:solidFill>
                  <a:schemeClr val="accent6">
                    <a:lumMod val="75000"/>
                  </a:schemeClr>
                </a:solidFill>
              </a:rPr>
              <a:t>	- </a:t>
            </a:r>
            <a:r>
              <a:rPr lang="en-GB" sz="2000" b="1" dirty="0" smtClean="0">
                <a:solidFill>
                  <a:schemeClr val="accent6">
                    <a:lumMod val="75000"/>
                  </a:schemeClr>
                </a:solidFill>
              </a:rPr>
              <a:t>More </a:t>
            </a:r>
            <a:r>
              <a:rPr lang="en-GB" sz="2000" b="1" dirty="0">
                <a:solidFill>
                  <a:schemeClr val="accent6">
                    <a:lumMod val="75000"/>
                  </a:schemeClr>
                </a:solidFill>
              </a:rPr>
              <a:t>organic food</a:t>
            </a:r>
          </a:p>
          <a:p>
            <a:r>
              <a:rPr lang="en-GB" sz="2000" b="1" dirty="0">
                <a:solidFill>
                  <a:schemeClr val="accent6">
                    <a:lumMod val="75000"/>
                  </a:schemeClr>
                </a:solidFill>
              </a:rPr>
              <a:t>Most Norwegian farmers have little direct contact with customers due to the structure of the Norwegian market but increasingly, the demand from consumers is to know more about where their food comes </a:t>
            </a:r>
            <a:r>
              <a:rPr lang="en-GB" sz="2000" b="1" dirty="0" smtClean="0">
                <a:solidFill>
                  <a:schemeClr val="accent6">
                    <a:lumMod val="75000"/>
                  </a:schemeClr>
                </a:solidFill>
              </a:rPr>
              <a:t>from</a:t>
            </a:r>
          </a:p>
          <a:p>
            <a:endParaRPr lang="en-GB" sz="2000" b="1" dirty="0"/>
          </a:p>
          <a:p>
            <a:r>
              <a:rPr lang="ru-RU" sz="2000" b="1" dirty="0"/>
              <a:t>Тези тенденции водят до нови възможности за фермерите, тъй като те отварят нови </a:t>
            </a:r>
            <a:r>
              <a:rPr lang="ru-RU" sz="2000" b="1" dirty="0" err="1" smtClean="0"/>
              <a:t>пазари</a:t>
            </a:r>
            <a:endParaRPr lang="en-GB" sz="2000" b="1" dirty="0" smtClean="0"/>
          </a:p>
          <a:p>
            <a:pPr marL="0" indent="0">
              <a:buNone/>
            </a:pPr>
            <a:r>
              <a:rPr lang="ru-RU" sz="2000" b="1" dirty="0" smtClean="0"/>
              <a:t>	- </a:t>
            </a:r>
            <a:r>
              <a:rPr lang="ru-RU" sz="2000" b="1" dirty="0" err="1" smtClean="0"/>
              <a:t>Повече</a:t>
            </a:r>
            <a:r>
              <a:rPr lang="ru-RU" sz="2000" b="1" dirty="0" smtClean="0"/>
              <a:t> </a:t>
            </a:r>
            <a:r>
              <a:rPr lang="ru-RU" sz="2000" b="1" dirty="0"/>
              <a:t>местна </a:t>
            </a:r>
            <a:r>
              <a:rPr lang="ru-RU" sz="2000" b="1" dirty="0" smtClean="0"/>
              <a:t>храна</a:t>
            </a:r>
            <a:endParaRPr lang="en-GB" sz="2000" b="1" dirty="0" smtClean="0"/>
          </a:p>
          <a:p>
            <a:pPr marL="0" indent="0">
              <a:buNone/>
            </a:pPr>
            <a:r>
              <a:rPr lang="ru-RU" sz="2000" b="1" dirty="0" smtClean="0"/>
              <a:t>	- </a:t>
            </a:r>
            <a:r>
              <a:rPr lang="ru-RU" sz="2000" b="1" dirty="0" err="1" smtClean="0"/>
              <a:t>По-разнообразно</a:t>
            </a:r>
            <a:r>
              <a:rPr lang="ru-RU" sz="2000" b="1" dirty="0" smtClean="0"/>
              <a:t> </a:t>
            </a:r>
            <a:r>
              <a:rPr lang="ru-RU" sz="2000" b="1" dirty="0" smtClean="0"/>
              <a:t>предлагане</a:t>
            </a:r>
            <a:endParaRPr lang="en-GB" sz="2000" b="1" dirty="0" smtClean="0"/>
          </a:p>
          <a:p>
            <a:pPr marL="0" indent="0">
              <a:buNone/>
            </a:pPr>
            <a:r>
              <a:rPr lang="ru-RU" sz="2000" b="1" dirty="0" smtClean="0"/>
              <a:t>	- </a:t>
            </a:r>
            <a:r>
              <a:rPr lang="ru-RU" sz="2000" b="1" dirty="0" err="1" smtClean="0"/>
              <a:t>Повече</a:t>
            </a:r>
            <a:r>
              <a:rPr lang="ru-RU" sz="2000" b="1" dirty="0" smtClean="0"/>
              <a:t> </a:t>
            </a:r>
            <a:r>
              <a:rPr lang="ru-RU" sz="2000" b="1" dirty="0"/>
              <a:t>биологична </a:t>
            </a:r>
            <a:r>
              <a:rPr lang="ru-RU" sz="2000" b="1" dirty="0" smtClean="0"/>
              <a:t>храна</a:t>
            </a:r>
            <a:endParaRPr lang="en-GB" sz="2000" b="1" dirty="0" smtClean="0"/>
          </a:p>
          <a:p>
            <a:r>
              <a:rPr lang="ru-RU" sz="2000" b="1" dirty="0" smtClean="0"/>
              <a:t>Повечето </a:t>
            </a:r>
            <a:r>
              <a:rPr lang="ru-RU" sz="2000" b="1" dirty="0"/>
              <a:t>норвежки фермери </a:t>
            </a:r>
            <a:r>
              <a:rPr lang="ru-RU" sz="2000" b="1" dirty="0" err="1"/>
              <a:t>имат</a:t>
            </a:r>
            <a:r>
              <a:rPr lang="ru-RU" sz="2000" b="1" dirty="0"/>
              <a:t> </a:t>
            </a:r>
            <a:r>
              <a:rPr lang="ru-RU" sz="2000" b="1" dirty="0" err="1" smtClean="0"/>
              <a:t>малък</a:t>
            </a:r>
            <a:r>
              <a:rPr lang="ru-RU" sz="2000" b="1" dirty="0" smtClean="0"/>
              <a:t> </a:t>
            </a:r>
            <a:r>
              <a:rPr lang="ru-RU" sz="2000" b="1" dirty="0"/>
              <a:t>пряк контакт с клиентите поради структурата на норвежкия пазар, но </a:t>
            </a:r>
            <a:r>
              <a:rPr lang="ru-RU" sz="2000" b="1" dirty="0" err="1" smtClean="0"/>
              <a:t>търсенето</a:t>
            </a:r>
            <a:r>
              <a:rPr lang="ru-RU" sz="2000" b="1" dirty="0" smtClean="0"/>
              <a:t> </a:t>
            </a:r>
            <a:r>
              <a:rPr lang="ru-RU" sz="2000" b="1" dirty="0"/>
              <a:t>от страна на потребителите е </a:t>
            </a:r>
            <a:r>
              <a:rPr lang="ru-RU" sz="2000" b="1" dirty="0" err="1" smtClean="0"/>
              <a:t>насочено</a:t>
            </a:r>
            <a:r>
              <a:rPr lang="ru-RU" sz="2000" b="1" dirty="0" smtClean="0"/>
              <a:t> </a:t>
            </a:r>
            <a:r>
              <a:rPr lang="ru-RU" sz="2000" b="1" dirty="0" err="1" smtClean="0"/>
              <a:t>към</a:t>
            </a:r>
            <a:r>
              <a:rPr lang="ru-RU" sz="2000" b="1" dirty="0" smtClean="0"/>
              <a:t> </a:t>
            </a:r>
            <a:r>
              <a:rPr lang="ru-RU" sz="2000" b="1" dirty="0" err="1" smtClean="0"/>
              <a:t>това</a:t>
            </a:r>
            <a:r>
              <a:rPr lang="ru-RU" sz="2000" b="1" dirty="0" smtClean="0"/>
              <a:t>, да </a:t>
            </a:r>
            <a:r>
              <a:rPr lang="ru-RU" sz="2000" b="1" dirty="0"/>
              <a:t>знаят повече за това откъде идва храната им</a:t>
            </a:r>
            <a:endParaRPr lang="en-GB" sz="2000" b="1" dirty="0"/>
          </a:p>
        </p:txBody>
      </p:sp>
    </p:spTree>
    <p:extLst>
      <p:ext uri="{BB962C8B-B14F-4D97-AF65-F5344CB8AC3E}">
        <p14:creationId xmlns:p14="http://schemas.microsoft.com/office/powerpoint/2010/main" val="3213817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013F72-C933-42BD-AA6A-82DE3799B88F}"/>
              </a:ext>
            </a:extLst>
          </p:cNvPr>
          <p:cNvSpPr>
            <a:spLocks noGrp="1"/>
          </p:cNvSpPr>
          <p:nvPr>
            <p:ph idx="1"/>
          </p:nvPr>
        </p:nvSpPr>
        <p:spPr>
          <a:xfrm>
            <a:off x="746760" y="310950"/>
            <a:ext cx="10515600" cy="6377233"/>
          </a:xfrm>
        </p:spPr>
        <p:txBody>
          <a:bodyPr>
            <a:normAutofit/>
          </a:bodyPr>
          <a:lstStyle/>
          <a:p>
            <a:r>
              <a:rPr lang="en-GB" dirty="0">
                <a:solidFill>
                  <a:schemeClr val="accent6">
                    <a:lumMod val="75000"/>
                  </a:schemeClr>
                </a:solidFill>
              </a:rPr>
              <a:t>In response, more  farmers are adding extra activities to their farm enterprise which function as a kind of multifunctionality, or </a:t>
            </a:r>
            <a:r>
              <a:rPr lang="en-GB" dirty="0" err="1">
                <a:solidFill>
                  <a:schemeClr val="accent6">
                    <a:lumMod val="75000"/>
                  </a:schemeClr>
                </a:solidFill>
              </a:rPr>
              <a:t>pluriactivity</a:t>
            </a:r>
            <a:r>
              <a:rPr lang="en-GB" dirty="0">
                <a:solidFill>
                  <a:schemeClr val="accent6">
                    <a:lumMod val="75000"/>
                  </a:schemeClr>
                </a:solidFill>
              </a:rPr>
              <a:t>.  These include</a:t>
            </a:r>
            <a:r>
              <a:rPr lang="en-GB" dirty="0" smtClean="0">
                <a:solidFill>
                  <a:schemeClr val="accent6">
                    <a:lumMod val="75000"/>
                  </a:schemeClr>
                </a:solidFill>
              </a:rPr>
              <a:t>:</a:t>
            </a:r>
          </a:p>
          <a:p>
            <a:pPr marL="0" indent="0">
              <a:buNone/>
            </a:pPr>
            <a:endParaRPr lang="en-GB" dirty="0">
              <a:solidFill>
                <a:schemeClr val="accent6">
                  <a:lumMod val="75000"/>
                </a:schemeClr>
              </a:solidFill>
            </a:endParaRPr>
          </a:p>
          <a:p>
            <a:pPr lvl="1">
              <a:spcBef>
                <a:spcPts val="1000"/>
              </a:spcBef>
              <a:defRPr/>
            </a:pPr>
            <a:r>
              <a:rPr kumimoji="0" lang="en-US" b="0" i="1" u="none" strike="noStrike" kern="1200" cap="none" spc="0" normalizeH="0" baseline="0" noProof="0" dirty="0">
                <a:ln>
                  <a:noFill/>
                </a:ln>
                <a:solidFill>
                  <a:schemeClr val="accent6">
                    <a:lumMod val="75000"/>
                  </a:schemeClr>
                </a:solidFill>
                <a:effectLst/>
                <a:uLnTx/>
                <a:uFillTx/>
                <a:latin typeface="Calibri" panose="020F0502020204030204"/>
                <a:ea typeface="+mn-ea"/>
                <a:cs typeface="+mn-cs"/>
              </a:rPr>
              <a:t>Regenerative Grazing </a:t>
            </a:r>
            <a:r>
              <a:rPr kumimoji="0" lang="en-US" b="0" i="0" u="none" strike="noStrike" kern="1200" cap="none" spc="0" normalizeH="0" baseline="0" noProof="0" dirty="0">
                <a:ln>
                  <a:noFill/>
                </a:ln>
                <a:solidFill>
                  <a:schemeClr val="accent6">
                    <a:lumMod val="75000"/>
                  </a:schemeClr>
                </a:solidFill>
                <a:effectLst/>
                <a:uLnTx/>
                <a:uFillTx/>
                <a:latin typeface="Calibri" panose="020F0502020204030204"/>
                <a:ea typeface="+mn-ea"/>
                <a:cs typeface="+mn-cs"/>
              </a:rPr>
              <a:t>– claiming Carbon-positive value for their products</a:t>
            </a:r>
          </a:p>
          <a:p>
            <a:pPr lvl="1">
              <a:spcBef>
                <a:spcPts val="1000"/>
              </a:spcBef>
              <a:defRPr/>
            </a:pPr>
            <a:r>
              <a:rPr kumimoji="0" lang="en-US" b="0" i="0" u="none" strike="noStrike" kern="1200" cap="none" spc="0" normalizeH="0" baseline="0" noProof="0" dirty="0">
                <a:ln>
                  <a:noFill/>
                </a:ln>
                <a:solidFill>
                  <a:schemeClr val="accent6">
                    <a:lumMod val="75000"/>
                  </a:schemeClr>
                </a:solidFill>
                <a:effectLst/>
                <a:uLnTx/>
                <a:uFillTx/>
                <a:latin typeface="Calibri" panose="020F0502020204030204"/>
                <a:ea typeface="+mn-ea"/>
                <a:cs typeface="+mn-cs"/>
              </a:rPr>
              <a:t>The raising of </a:t>
            </a:r>
            <a:r>
              <a:rPr kumimoji="0" lang="en-US" b="0" i="1" u="none" strike="noStrike" kern="1200" cap="none" spc="0" normalizeH="0" baseline="0" noProof="0" dirty="0">
                <a:ln>
                  <a:noFill/>
                </a:ln>
                <a:solidFill>
                  <a:schemeClr val="accent6">
                    <a:lumMod val="75000"/>
                  </a:schemeClr>
                </a:solidFill>
                <a:effectLst/>
                <a:uLnTx/>
                <a:uFillTx/>
                <a:latin typeface="Calibri" panose="020F0502020204030204"/>
                <a:ea typeface="+mn-ea"/>
                <a:cs typeface="+mn-cs"/>
              </a:rPr>
              <a:t>native breed cattle </a:t>
            </a:r>
            <a:r>
              <a:rPr kumimoji="0" lang="en-US" b="0" i="0" u="none" strike="noStrike" kern="1200" cap="none" spc="0" normalizeH="0" baseline="0" noProof="0" dirty="0">
                <a:ln>
                  <a:noFill/>
                </a:ln>
                <a:solidFill>
                  <a:schemeClr val="accent6">
                    <a:lumMod val="75000"/>
                  </a:schemeClr>
                </a:solidFill>
                <a:effectLst/>
                <a:uLnTx/>
                <a:uFillTx/>
                <a:latin typeface="Calibri" panose="020F0502020204030204"/>
                <a:ea typeface="+mn-ea"/>
                <a:cs typeface="+mn-cs"/>
              </a:rPr>
              <a:t>– appealing to growing demand for 						       traditional and natural </a:t>
            </a:r>
            <a:r>
              <a:rPr kumimoji="0" lang="en-US" b="0" i="0" u="none" strike="noStrike" kern="1200" cap="none" spc="0" normalizeH="0" baseline="0" noProof="0" dirty="0" smtClean="0">
                <a:ln>
                  <a:noFill/>
                </a:ln>
                <a:solidFill>
                  <a:schemeClr val="accent6">
                    <a:lumMod val="75000"/>
                  </a:schemeClr>
                </a:solidFill>
                <a:effectLst/>
                <a:uLnTx/>
                <a:uFillTx/>
                <a:latin typeface="Calibri" panose="020F0502020204030204"/>
                <a:ea typeface="+mn-ea"/>
                <a:cs typeface="+mn-cs"/>
              </a:rPr>
              <a:t>products</a:t>
            </a:r>
          </a:p>
          <a:p>
            <a:pPr marL="457200" lvl="1" indent="0">
              <a:spcBef>
                <a:spcPts val="1000"/>
              </a:spcBef>
              <a:buNone/>
              <a:defRPr/>
            </a:pPr>
            <a:endParaRPr kumimoji="0" lang="en-US" b="0" i="0" u="none" strike="noStrike" kern="1200" cap="none" spc="0" normalizeH="0" baseline="0" noProof="0" dirty="0">
              <a:ln>
                <a:noFill/>
              </a:ln>
              <a:solidFill>
                <a:prstClr val="black"/>
              </a:solidFill>
              <a:effectLst/>
              <a:uLnTx/>
              <a:uFillTx/>
              <a:latin typeface="Calibri" panose="020F0502020204030204"/>
            </a:endParaRPr>
          </a:p>
          <a:p>
            <a:pPr lvl="1"/>
            <a:r>
              <a:rPr lang="ru-RU" dirty="0"/>
              <a:t>В отговор на това повече фермери добавят допълнителни дейности към своите земеделски предприятия, които функционират като вид многофункционалност или плуриактивност. Те включват</a:t>
            </a:r>
            <a:r>
              <a:rPr lang="ru-RU" dirty="0" smtClean="0"/>
              <a:t>:</a:t>
            </a:r>
            <a:endParaRPr lang="en-GB" dirty="0" smtClean="0"/>
          </a:p>
          <a:p>
            <a:pPr marL="457200" lvl="1" indent="0">
              <a:buNone/>
            </a:pPr>
            <a:endParaRPr lang="en-GB" dirty="0" smtClean="0"/>
          </a:p>
          <a:p>
            <a:pPr lvl="1"/>
            <a:r>
              <a:rPr lang="ru-RU" dirty="0" smtClean="0"/>
              <a:t>Регенеративна </a:t>
            </a:r>
            <a:r>
              <a:rPr lang="ru-RU" dirty="0"/>
              <a:t>паша - </a:t>
            </a:r>
            <a:r>
              <a:rPr lang="ru-RU" dirty="0" err="1"/>
              <a:t>претендираща</a:t>
            </a:r>
            <a:r>
              <a:rPr lang="ru-RU" dirty="0"/>
              <a:t> </a:t>
            </a:r>
            <a:r>
              <a:rPr lang="ru-RU" dirty="0" err="1" smtClean="0"/>
              <a:t>положителна</a:t>
            </a:r>
            <a:r>
              <a:rPr lang="ru-RU" dirty="0" smtClean="0"/>
              <a:t> </a:t>
            </a:r>
            <a:r>
              <a:rPr lang="ru-RU" dirty="0" err="1" smtClean="0"/>
              <a:t>въглеродна</a:t>
            </a:r>
            <a:r>
              <a:rPr lang="ru-RU" dirty="0" smtClean="0"/>
              <a:t> </a:t>
            </a:r>
            <a:r>
              <a:rPr lang="ru-RU" dirty="0" err="1" smtClean="0"/>
              <a:t>стойност</a:t>
            </a:r>
            <a:r>
              <a:rPr lang="ru-RU" dirty="0" smtClean="0"/>
              <a:t> </a:t>
            </a:r>
            <a:r>
              <a:rPr lang="ru-RU" dirty="0"/>
              <a:t>за техните </a:t>
            </a:r>
            <a:r>
              <a:rPr lang="ru-RU" dirty="0" smtClean="0"/>
              <a:t>продукти</a:t>
            </a:r>
            <a:endParaRPr lang="en-GB" dirty="0" smtClean="0"/>
          </a:p>
          <a:p>
            <a:pPr lvl="1"/>
            <a:r>
              <a:rPr lang="ru-RU" dirty="0" smtClean="0"/>
              <a:t>Отглеждането </a:t>
            </a:r>
            <a:r>
              <a:rPr lang="ru-RU" dirty="0"/>
              <a:t>на </a:t>
            </a:r>
            <a:r>
              <a:rPr lang="ru-RU" i="1" dirty="0" err="1" smtClean="0"/>
              <a:t>традиционни</a:t>
            </a:r>
            <a:r>
              <a:rPr lang="ru-RU" i="1" dirty="0" smtClean="0"/>
              <a:t> </a:t>
            </a:r>
            <a:r>
              <a:rPr lang="ru-RU" i="1" dirty="0" err="1" smtClean="0"/>
              <a:t>местни</a:t>
            </a:r>
            <a:r>
              <a:rPr lang="ru-RU" i="1" dirty="0" smtClean="0"/>
              <a:t> породи </a:t>
            </a:r>
            <a:r>
              <a:rPr lang="ru-RU" i="1" dirty="0"/>
              <a:t>говеда </a:t>
            </a:r>
            <a:r>
              <a:rPr lang="ru-RU" dirty="0"/>
              <a:t>- привлекателно за нарастващото търсене на традиционни и естествени продукти</a:t>
            </a:r>
            <a:endParaRPr lang="en-GB" dirty="0"/>
          </a:p>
        </p:txBody>
      </p:sp>
    </p:spTree>
    <p:extLst>
      <p:ext uri="{BB962C8B-B14F-4D97-AF65-F5344CB8AC3E}">
        <p14:creationId xmlns:p14="http://schemas.microsoft.com/office/powerpoint/2010/main" val="912119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1183" y="506277"/>
            <a:ext cx="10515600" cy="6208032"/>
          </a:xfrm>
        </p:spPr>
        <p:txBody>
          <a:bodyPr>
            <a:normAutofit/>
          </a:bodyPr>
          <a:lstStyle/>
          <a:p>
            <a:pPr lvl="1">
              <a:spcBef>
                <a:spcPts val="1000"/>
              </a:spcBef>
              <a:defRPr/>
            </a:pPr>
            <a:r>
              <a:rPr lang="en-US" dirty="0">
                <a:solidFill>
                  <a:schemeClr val="accent6">
                    <a:lumMod val="75000"/>
                  </a:schemeClr>
                </a:solidFill>
              </a:rPr>
              <a:t>Planting </a:t>
            </a:r>
            <a:r>
              <a:rPr lang="en-US" i="1" dirty="0">
                <a:solidFill>
                  <a:schemeClr val="accent6">
                    <a:lumMod val="75000"/>
                  </a:schemeClr>
                </a:solidFill>
              </a:rPr>
              <a:t>exotic plants </a:t>
            </a:r>
            <a:r>
              <a:rPr lang="en-US" dirty="0">
                <a:solidFill>
                  <a:schemeClr val="accent6">
                    <a:lumMod val="75000"/>
                  </a:schemeClr>
                </a:solidFill>
              </a:rPr>
              <a:t>– growing and selling products which are not provided by the mainstream food-chains and selling direct to consumers.  i.e. pumpkins, tomatillos</a:t>
            </a:r>
          </a:p>
          <a:p>
            <a:pPr lvl="1">
              <a:spcBef>
                <a:spcPts val="1000"/>
              </a:spcBef>
              <a:defRPr/>
            </a:pPr>
            <a:r>
              <a:rPr lang="en-US" dirty="0">
                <a:solidFill>
                  <a:schemeClr val="accent6">
                    <a:lumMod val="75000"/>
                  </a:schemeClr>
                </a:solidFill>
              </a:rPr>
              <a:t>Robotic milking </a:t>
            </a:r>
            <a:r>
              <a:rPr lang="en-US" dirty="0" err="1">
                <a:solidFill>
                  <a:schemeClr val="accent6">
                    <a:lumMod val="75000"/>
                  </a:schemeClr>
                </a:solidFill>
              </a:rPr>
              <a:t>parlours</a:t>
            </a:r>
            <a:r>
              <a:rPr lang="en-US" dirty="0">
                <a:solidFill>
                  <a:schemeClr val="accent6">
                    <a:lumMod val="75000"/>
                  </a:schemeClr>
                </a:solidFill>
              </a:rPr>
              <a:t> – increasing productivity but also appealing to high animal welfare standards.</a:t>
            </a:r>
          </a:p>
          <a:p>
            <a:pPr lvl="1">
              <a:spcBef>
                <a:spcPts val="1000"/>
              </a:spcBef>
              <a:defRPr/>
            </a:pPr>
            <a:r>
              <a:rPr lang="en-US" dirty="0">
                <a:solidFill>
                  <a:schemeClr val="accent6">
                    <a:lumMod val="75000"/>
                  </a:schemeClr>
                </a:solidFill>
              </a:rPr>
              <a:t>Planting heritage plants – addressing the growing demand for home-grown 					   and traditional products</a:t>
            </a:r>
            <a:r>
              <a:rPr lang="en-US" dirty="0" smtClean="0">
                <a:solidFill>
                  <a:schemeClr val="accent6">
                    <a:lumMod val="75000"/>
                  </a:schemeClr>
                </a:solidFill>
              </a:rPr>
              <a:t>.</a:t>
            </a:r>
          </a:p>
          <a:p>
            <a:pPr lvl="1">
              <a:spcBef>
                <a:spcPts val="1000"/>
              </a:spcBef>
              <a:defRPr/>
            </a:pPr>
            <a:endParaRPr lang="en-US" dirty="0">
              <a:solidFill>
                <a:prstClr val="black"/>
              </a:solidFill>
            </a:endParaRPr>
          </a:p>
          <a:p>
            <a:pPr lvl="1">
              <a:spcBef>
                <a:spcPts val="1000"/>
              </a:spcBef>
              <a:defRPr/>
            </a:pPr>
            <a:r>
              <a:rPr lang="ru-RU" dirty="0">
                <a:solidFill>
                  <a:prstClr val="black"/>
                </a:solidFill>
              </a:rPr>
              <a:t>Засаждане на екзотични растения - отглеждане и продажба на продукти, които не се предоставят от масовите хранителни вериги и се продават директно на потребителите. т.е. тикви, </a:t>
            </a:r>
            <a:r>
              <a:rPr lang="ru-RU" dirty="0" smtClean="0">
                <a:solidFill>
                  <a:prstClr val="black"/>
                </a:solidFill>
              </a:rPr>
              <a:t>томатилос</a:t>
            </a:r>
            <a:endParaRPr lang="en-GB" dirty="0" smtClean="0">
              <a:solidFill>
                <a:prstClr val="black"/>
              </a:solidFill>
            </a:endParaRPr>
          </a:p>
          <a:p>
            <a:pPr lvl="1">
              <a:spcBef>
                <a:spcPts val="1000"/>
              </a:spcBef>
              <a:defRPr/>
            </a:pPr>
            <a:r>
              <a:rPr lang="ru-RU" dirty="0" smtClean="0">
                <a:solidFill>
                  <a:prstClr val="black"/>
                </a:solidFill>
              </a:rPr>
              <a:t>Роботизирани </a:t>
            </a:r>
            <a:r>
              <a:rPr lang="ru-RU" dirty="0">
                <a:solidFill>
                  <a:prstClr val="black"/>
                </a:solidFill>
              </a:rPr>
              <a:t>доилни зали - повишаване на производителността, но също така апелиращо към високите стандарти за хуманно отношение към животните</a:t>
            </a:r>
            <a:r>
              <a:rPr lang="ru-RU" dirty="0" smtClean="0">
                <a:solidFill>
                  <a:prstClr val="black"/>
                </a:solidFill>
              </a:rPr>
              <a:t>.</a:t>
            </a:r>
            <a:endParaRPr lang="en-GB" dirty="0" smtClean="0">
              <a:solidFill>
                <a:prstClr val="black"/>
              </a:solidFill>
            </a:endParaRPr>
          </a:p>
          <a:p>
            <a:pPr lvl="1">
              <a:spcBef>
                <a:spcPts val="1000"/>
              </a:spcBef>
              <a:defRPr/>
            </a:pPr>
            <a:r>
              <a:rPr lang="ru-RU" dirty="0" smtClean="0">
                <a:solidFill>
                  <a:prstClr val="black"/>
                </a:solidFill>
              </a:rPr>
              <a:t>Засаждане </a:t>
            </a:r>
            <a:r>
              <a:rPr lang="ru-RU" dirty="0">
                <a:solidFill>
                  <a:prstClr val="black"/>
                </a:solidFill>
              </a:rPr>
              <a:t>на </a:t>
            </a:r>
            <a:r>
              <a:rPr lang="ru-RU" dirty="0" err="1" smtClean="0">
                <a:solidFill>
                  <a:prstClr val="black"/>
                </a:solidFill>
              </a:rPr>
              <a:t>традиционни</a:t>
            </a:r>
            <a:r>
              <a:rPr lang="ru-RU" dirty="0" smtClean="0">
                <a:solidFill>
                  <a:prstClr val="black"/>
                </a:solidFill>
              </a:rPr>
              <a:t> </a:t>
            </a:r>
            <a:r>
              <a:rPr lang="ru-RU" dirty="0">
                <a:solidFill>
                  <a:prstClr val="black"/>
                </a:solidFill>
              </a:rPr>
              <a:t>растения - справяне с нарастващото търсене на домашно отгледани и традиционни продукти.</a:t>
            </a:r>
            <a:endParaRPr lang="en-US" dirty="0">
              <a:solidFill>
                <a:prstClr val="black"/>
              </a:solidFill>
            </a:endParaRPr>
          </a:p>
          <a:p>
            <a:endParaRPr lang="bg-BG" dirty="0"/>
          </a:p>
        </p:txBody>
      </p:sp>
    </p:spTree>
    <p:extLst>
      <p:ext uri="{BB962C8B-B14F-4D97-AF65-F5344CB8AC3E}">
        <p14:creationId xmlns:p14="http://schemas.microsoft.com/office/powerpoint/2010/main" val="1175687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9E3E2D-0E73-4C1E-A18A-806136CB603B}"/>
              </a:ext>
            </a:extLst>
          </p:cNvPr>
          <p:cNvSpPr>
            <a:spLocks noGrp="1"/>
          </p:cNvSpPr>
          <p:nvPr>
            <p:ph idx="1"/>
          </p:nvPr>
        </p:nvSpPr>
        <p:spPr>
          <a:xfrm>
            <a:off x="838200" y="0"/>
            <a:ext cx="10515600" cy="6635931"/>
          </a:xfrm>
        </p:spPr>
        <p:txBody>
          <a:bodyPr>
            <a:normAutofit fontScale="92500" lnSpcReduction="10000"/>
          </a:bodyPr>
          <a:lstStyle/>
          <a:p>
            <a:endParaRPr lang="en-GB" dirty="0"/>
          </a:p>
          <a:p>
            <a:endParaRPr lang="en-GB" b="1" dirty="0">
              <a:solidFill>
                <a:schemeClr val="accent6">
                  <a:lumMod val="75000"/>
                </a:schemeClr>
              </a:solidFill>
            </a:endParaRPr>
          </a:p>
          <a:p>
            <a:r>
              <a:rPr lang="en-GB" sz="2400" b="1" dirty="0">
                <a:solidFill>
                  <a:schemeClr val="accent6">
                    <a:lumMod val="75000"/>
                  </a:schemeClr>
                </a:solidFill>
              </a:rPr>
              <a:t>All of this adds up to a significant factor in Norwegian agriculture – entrepreneurship which responds to changes in markets, changes in demand.</a:t>
            </a:r>
          </a:p>
          <a:p>
            <a:r>
              <a:rPr lang="en-GB" sz="2400" b="1" dirty="0">
                <a:solidFill>
                  <a:schemeClr val="accent6">
                    <a:lumMod val="75000"/>
                  </a:schemeClr>
                </a:solidFill>
              </a:rPr>
              <a:t>Few of these innovative initiatives are large in scale at this point. But they are often added on to existing industrial farming operations, offering small-but-valued additions to the farm economy</a:t>
            </a:r>
          </a:p>
          <a:p>
            <a:r>
              <a:rPr lang="en-GB" sz="2400" b="1" dirty="0">
                <a:solidFill>
                  <a:schemeClr val="accent6">
                    <a:lumMod val="75000"/>
                  </a:schemeClr>
                </a:solidFill>
              </a:rPr>
              <a:t>As time passes, some trends will become big and others pass.  These farmers can respond to this by working these ways</a:t>
            </a:r>
            <a:r>
              <a:rPr lang="en-GB" sz="2400" b="1" dirty="0" smtClean="0">
                <a:solidFill>
                  <a:schemeClr val="accent6">
                    <a:lumMod val="75000"/>
                  </a:schemeClr>
                </a:solidFill>
              </a:rPr>
              <a:t>.</a:t>
            </a:r>
          </a:p>
          <a:p>
            <a:endParaRPr lang="en-GB" sz="2400" b="1" dirty="0"/>
          </a:p>
          <a:p>
            <a:r>
              <a:rPr lang="ru-RU" sz="2400" b="1" dirty="0"/>
              <a:t>Всичко това допринася за значителен фактор в норвежкото земеделие - предприемачеството, което отговаря на промените на пазарите, промените в търсенето</a:t>
            </a:r>
            <a:r>
              <a:rPr lang="ru-RU" sz="2400" b="1" dirty="0" smtClean="0"/>
              <a:t>.</a:t>
            </a:r>
            <a:endParaRPr lang="en-GB" sz="2400" b="1" dirty="0" smtClean="0"/>
          </a:p>
          <a:p>
            <a:r>
              <a:rPr lang="ru-RU" sz="2400" b="1" dirty="0" smtClean="0"/>
              <a:t>Към </a:t>
            </a:r>
            <a:r>
              <a:rPr lang="ru-RU" sz="2400" b="1" dirty="0"/>
              <a:t>този момент малко от тези иновативни инициативи са мащабни. Но те често се добавят към съществуващите индустриални селскостопански операции, като предлагат малки, но ценни допълнения към фермерската </a:t>
            </a:r>
            <a:r>
              <a:rPr lang="ru-RU" sz="2400" b="1" dirty="0" smtClean="0"/>
              <a:t>икономика</a:t>
            </a:r>
            <a:endParaRPr lang="en-GB" sz="2400" b="1" dirty="0" smtClean="0"/>
          </a:p>
          <a:p>
            <a:r>
              <a:rPr lang="ru-RU" sz="2400" b="1" dirty="0" smtClean="0"/>
              <a:t>С </a:t>
            </a:r>
            <a:r>
              <a:rPr lang="ru-RU" sz="2400" b="1" dirty="0"/>
              <a:t>течение на времето някои тенденции ще станат големи, а </a:t>
            </a:r>
            <a:r>
              <a:rPr lang="ru-RU" sz="2400" b="1" dirty="0" err="1"/>
              <a:t>други</a:t>
            </a:r>
            <a:r>
              <a:rPr lang="ru-RU" sz="2400" b="1" dirty="0"/>
              <a:t> </a:t>
            </a:r>
            <a:r>
              <a:rPr lang="ru-RU" sz="2400" b="1" dirty="0" err="1" smtClean="0"/>
              <a:t>ще</a:t>
            </a:r>
            <a:r>
              <a:rPr lang="ru-RU" sz="2400" b="1" dirty="0" smtClean="0"/>
              <a:t> </a:t>
            </a:r>
            <a:r>
              <a:rPr lang="ru-RU" sz="2400" b="1" dirty="0" err="1" smtClean="0"/>
              <a:t>отминават</a:t>
            </a:r>
            <a:r>
              <a:rPr lang="ru-RU" sz="2400" b="1" dirty="0"/>
              <a:t>. Тези фермери могат да отговорят на това, като работят по тези начини.</a:t>
            </a:r>
            <a:endParaRPr lang="en-GB" sz="2400" b="1" dirty="0"/>
          </a:p>
        </p:txBody>
      </p:sp>
    </p:spTree>
    <p:extLst>
      <p:ext uri="{BB962C8B-B14F-4D97-AF65-F5344CB8AC3E}">
        <p14:creationId xmlns:p14="http://schemas.microsoft.com/office/powerpoint/2010/main" val="2410075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84024-6B3E-4B6F-82C5-3372BEDA29A0}"/>
              </a:ext>
            </a:extLst>
          </p:cNvPr>
          <p:cNvSpPr>
            <a:spLocks noGrp="1"/>
          </p:cNvSpPr>
          <p:nvPr>
            <p:ph type="title"/>
          </p:nvPr>
        </p:nvSpPr>
        <p:spPr>
          <a:xfrm>
            <a:off x="838200" y="270588"/>
            <a:ext cx="10515600" cy="970383"/>
          </a:xfrm>
        </p:spPr>
        <p:txBody>
          <a:bodyPr>
            <a:normAutofit fontScale="90000"/>
          </a:bodyPr>
          <a:lstStyle/>
          <a:p>
            <a:pPr algn="ctr"/>
            <a:r>
              <a:rPr lang="en-GB" sz="3200" b="1" u="sng" dirty="0">
                <a:solidFill>
                  <a:srgbClr val="FF0000"/>
                </a:solidFill>
              </a:rPr>
              <a:t>Regenerative Grazing</a:t>
            </a:r>
            <a:r>
              <a:rPr lang="bg-BG" sz="3200" b="1" u="sng" dirty="0">
                <a:solidFill>
                  <a:srgbClr val="FF0000"/>
                </a:solidFill>
              </a:rPr>
              <a:t/>
            </a:r>
            <a:br>
              <a:rPr lang="bg-BG" sz="3200" b="1" u="sng" dirty="0">
                <a:solidFill>
                  <a:srgbClr val="FF0000"/>
                </a:solidFill>
              </a:rPr>
            </a:br>
            <a:r>
              <a:rPr lang="bg-BG" sz="3200" b="1" u="sng" dirty="0">
                <a:solidFill>
                  <a:srgbClr val="FF0000"/>
                </a:solidFill>
              </a:rPr>
              <a:t/>
            </a:r>
            <a:br>
              <a:rPr lang="bg-BG" sz="3200" b="1" u="sng" dirty="0">
                <a:solidFill>
                  <a:srgbClr val="FF0000"/>
                </a:solidFill>
              </a:rPr>
            </a:br>
            <a:r>
              <a:rPr lang="bg-BG" sz="3200" b="1" u="sng" dirty="0"/>
              <a:t>Регенеративна паша</a:t>
            </a:r>
            <a:endParaRPr lang="en-GB" sz="3200" b="1" u="sng" dirty="0"/>
          </a:p>
        </p:txBody>
      </p:sp>
      <p:sp>
        <p:nvSpPr>
          <p:cNvPr id="3" name="Content Placeholder 2">
            <a:extLst>
              <a:ext uri="{FF2B5EF4-FFF2-40B4-BE49-F238E27FC236}">
                <a16:creationId xmlns:a16="http://schemas.microsoft.com/office/drawing/2014/main" id="{6EEFC15A-6EE1-4CEF-952D-8000D759D55E}"/>
              </a:ext>
            </a:extLst>
          </p:cNvPr>
          <p:cNvSpPr>
            <a:spLocks noGrp="1"/>
          </p:cNvSpPr>
          <p:nvPr>
            <p:ph idx="1"/>
          </p:nvPr>
        </p:nvSpPr>
        <p:spPr>
          <a:xfrm>
            <a:off x="595603" y="1553313"/>
            <a:ext cx="11758127" cy="5034099"/>
          </a:xfrm>
        </p:spPr>
        <p:txBody>
          <a:bodyPr>
            <a:normAutofit fontScale="92500" lnSpcReduction="10000"/>
          </a:bodyPr>
          <a:lstStyle/>
          <a:p>
            <a:r>
              <a:rPr lang="en-GB" sz="2000" dirty="0">
                <a:solidFill>
                  <a:schemeClr val="accent6">
                    <a:lumMod val="75000"/>
                  </a:schemeClr>
                </a:solidFill>
              </a:rPr>
              <a:t>Predominantly, Norway grows feed for animals.</a:t>
            </a:r>
          </a:p>
          <a:p>
            <a:r>
              <a:rPr lang="en-GB" sz="2000" dirty="0">
                <a:solidFill>
                  <a:schemeClr val="accent6">
                    <a:lumMod val="75000"/>
                  </a:schemeClr>
                </a:solidFill>
              </a:rPr>
              <a:t>This primarily takes the form of </a:t>
            </a:r>
            <a:r>
              <a:rPr lang="en-GB" sz="2000" dirty="0" err="1">
                <a:solidFill>
                  <a:schemeClr val="accent6">
                    <a:lumMod val="75000"/>
                  </a:schemeClr>
                </a:solidFill>
              </a:rPr>
              <a:t>Poaceae</a:t>
            </a:r>
            <a:r>
              <a:rPr lang="en-GB" sz="2000" dirty="0">
                <a:solidFill>
                  <a:schemeClr val="accent6">
                    <a:lumMod val="75000"/>
                  </a:schemeClr>
                </a:solidFill>
              </a:rPr>
              <a:t>, or grasses</a:t>
            </a:r>
          </a:p>
          <a:p>
            <a:r>
              <a:rPr lang="en-GB" sz="2000" dirty="0">
                <a:solidFill>
                  <a:schemeClr val="accent6">
                    <a:lumMod val="75000"/>
                  </a:schemeClr>
                </a:solidFill>
              </a:rPr>
              <a:t>Is fed to animals primarily as round bailed hay or haylage, or silage (siloed or clamped), or grazed.</a:t>
            </a:r>
          </a:p>
          <a:p>
            <a:r>
              <a:rPr lang="en-GB" sz="2000" dirty="0">
                <a:solidFill>
                  <a:schemeClr val="accent6">
                    <a:lumMod val="75000"/>
                  </a:schemeClr>
                </a:solidFill>
              </a:rPr>
              <a:t>This is due to:</a:t>
            </a:r>
          </a:p>
          <a:p>
            <a:pPr lvl="1"/>
            <a:r>
              <a:rPr lang="en-GB" sz="2000" dirty="0">
                <a:solidFill>
                  <a:schemeClr val="accent6">
                    <a:lumMod val="75000"/>
                  </a:schemeClr>
                </a:solidFill>
              </a:rPr>
              <a:t>Climate</a:t>
            </a:r>
          </a:p>
          <a:p>
            <a:pPr lvl="1"/>
            <a:r>
              <a:rPr lang="en-GB" sz="2000" dirty="0">
                <a:solidFill>
                  <a:schemeClr val="accent6">
                    <a:lumMod val="75000"/>
                  </a:schemeClr>
                </a:solidFill>
              </a:rPr>
              <a:t>Soils</a:t>
            </a:r>
          </a:p>
          <a:p>
            <a:pPr lvl="1"/>
            <a:r>
              <a:rPr lang="en-GB" sz="2000" dirty="0">
                <a:solidFill>
                  <a:schemeClr val="accent6">
                    <a:lumMod val="75000"/>
                  </a:schemeClr>
                </a:solidFill>
              </a:rPr>
              <a:t>Landscape topography</a:t>
            </a:r>
            <a:endParaRPr lang="bg-BG" sz="2000" dirty="0">
              <a:solidFill>
                <a:schemeClr val="accent6">
                  <a:lumMod val="75000"/>
                </a:schemeClr>
              </a:solidFill>
            </a:endParaRPr>
          </a:p>
          <a:p>
            <a:pPr lvl="1"/>
            <a:endParaRPr lang="bg-BG" sz="2000" dirty="0">
              <a:solidFill>
                <a:schemeClr val="accent6">
                  <a:lumMod val="75000"/>
                </a:schemeClr>
              </a:solidFill>
            </a:endParaRPr>
          </a:p>
          <a:p>
            <a:r>
              <a:rPr lang="ru-RU" sz="2000" dirty="0"/>
              <a:t>Преобладаващо Норвегия отглежда фураж за животни.</a:t>
            </a:r>
          </a:p>
          <a:p>
            <a:r>
              <a:rPr lang="ru-RU" sz="2000" dirty="0"/>
              <a:t>Това е предимно под формата на Poaceae или треви</a:t>
            </a:r>
          </a:p>
          <a:p>
            <a:r>
              <a:rPr lang="ru-RU" sz="2000" dirty="0"/>
              <a:t>Храни се за животни предимно </a:t>
            </a:r>
            <a:r>
              <a:rPr lang="ru-RU" sz="2000" dirty="0" err="1"/>
              <a:t>като</a:t>
            </a:r>
            <a:r>
              <a:rPr lang="ru-RU" sz="2000" dirty="0"/>
              <a:t> купи сено или сенаж, или силаж (силен или затегнат) или паша.</a:t>
            </a:r>
          </a:p>
          <a:p>
            <a:r>
              <a:rPr lang="ru-RU" sz="2000" dirty="0"/>
              <a:t>Това се дължи на:</a:t>
            </a:r>
          </a:p>
          <a:p>
            <a:pPr lvl="1"/>
            <a:r>
              <a:rPr lang="ru-RU" sz="1900" dirty="0"/>
              <a:t>Климат</a:t>
            </a:r>
          </a:p>
          <a:p>
            <a:pPr lvl="1"/>
            <a:r>
              <a:rPr lang="ru-RU" sz="1900" dirty="0"/>
              <a:t>Почви</a:t>
            </a:r>
          </a:p>
          <a:p>
            <a:pPr lvl="1"/>
            <a:r>
              <a:rPr lang="ru-RU" sz="1900" dirty="0"/>
              <a:t>Ландшафтна топография</a:t>
            </a:r>
            <a:endParaRPr lang="en-GB" sz="1900" dirty="0"/>
          </a:p>
        </p:txBody>
      </p:sp>
    </p:spTree>
    <p:extLst>
      <p:ext uri="{BB962C8B-B14F-4D97-AF65-F5344CB8AC3E}">
        <p14:creationId xmlns:p14="http://schemas.microsoft.com/office/powerpoint/2010/main" val="3364675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7E408-2C7D-4A07-B183-73B6F59302BF}"/>
              </a:ext>
            </a:extLst>
          </p:cNvPr>
          <p:cNvSpPr>
            <a:spLocks noGrp="1"/>
          </p:cNvSpPr>
          <p:nvPr>
            <p:ph type="title"/>
          </p:nvPr>
        </p:nvSpPr>
        <p:spPr>
          <a:xfrm>
            <a:off x="838200" y="1"/>
            <a:ext cx="10515600" cy="1129004"/>
          </a:xfrm>
        </p:spPr>
        <p:txBody>
          <a:bodyPr>
            <a:normAutofit/>
          </a:bodyPr>
          <a:lstStyle/>
          <a:p>
            <a:pPr algn="ctr"/>
            <a:r>
              <a:rPr lang="en-GB" sz="2800" b="1" dirty="0">
                <a:solidFill>
                  <a:srgbClr val="FF0000"/>
                </a:solidFill>
              </a:rPr>
              <a:t>Contemporary Grazing</a:t>
            </a:r>
            <a:r>
              <a:rPr lang="bg-BG" sz="2800" b="1" dirty="0">
                <a:solidFill>
                  <a:srgbClr val="FF0000"/>
                </a:solidFill>
              </a:rPr>
              <a:t/>
            </a:r>
            <a:br>
              <a:rPr lang="bg-BG" sz="2800" b="1" dirty="0">
                <a:solidFill>
                  <a:srgbClr val="FF0000"/>
                </a:solidFill>
              </a:rPr>
            </a:br>
            <a:r>
              <a:rPr lang="bg-BG" sz="2800" b="1" dirty="0"/>
              <a:t>Съвременна паша</a:t>
            </a:r>
            <a:endParaRPr lang="en-GB" sz="2800" b="1" dirty="0"/>
          </a:p>
        </p:txBody>
      </p:sp>
      <p:sp>
        <p:nvSpPr>
          <p:cNvPr id="3" name="Content Placeholder 2">
            <a:extLst>
              <a:ext uri="{FF2B5EF4-FFF2-40B4-BE49-F238E27FC236}">
                <a16:creationId xmlns:a16="http://schemas.microsoft.com/office/drawing/2014/main" id="{7E6BD219-5AB8-4F75-B228-3628D111FBE1}"/>
              </a:ext>
            </a:extLst>
          </p:cNvPr>
          <p:cNvSpPr>
            <a:spLocks noGrp="1"/>
          </p:cNvSpPr>
          <p:nvPr>
            <p:ph idx="1"/>
          </p:nvPr>
        </p:nvSpPr>
        <p:spPr>
          <a:xfrm>
            <a:off x="401215" y="1368425"/>
            <a:ext cx="10859278" cy="5079028"/>
          </a:xfrm>
        </p:spPr>
        <p:txBody>
          <a:bodyPr>
            <a:normAutofit/>
          </a:bodyPr>
          <a:lstStyle/>
          <a:p>
            <a:r>
              <a:rPr lang="en-GB" sz="2000" dirty="0">
                <a:solidFill>
                  <a:schemeClr val="accent6">
                    <a:lumMod val="75000"/>
                  </a:schemeClr>
                </a:solidFill>
              </a:rPr>
              <a:t>Today, farming of fodder takes an intense machine complex for the making, drying, storing, transporting, and feeding of fodder.</a:t>
            </a:r>
          </a:p>
          <a:p>
            <a:r>
              <a:rPr lang="en-GB" sz="2000" dirty="0">
                <a:solidFill>
                  <a:schemeClr val="accent6">
                    <a:lumMod val="75000"/>
                  </a:schemeClr>
                </a:solidFill>
              </a:rPr>
              <a:t>The cultivation methods imply significant disturbances of soil, both in terms of injury to the life-web in the soil, and in soil compaction.</a:t>
            </a:r>
          </a:p>
          <a:p>
            <a:r>
              <a:rPr lang="en-GB" sz="2000" dirty="0">
                <a:solidFill>
                  <a:schemeClr val="accent6">
                    <a:lumMod val="75000"/>
                  </a:schemeClr>
                </a:solidFill>
              </a:rPr>
              <a:t>Further, the core model of intensive agricultural production of fodder (invented in the 1950s) involves the application of inexpensive petroleum-based inputs to the soil (fertilizer).</a:t>
            </a:r>
            <a:endParaRPr lang="bg-BG" sz="2000" dirty="0">
              <a:solidFill>
                <a:schemeClr val="accent6">
                  <a:lumMod val="75000"/>
                </a:schemeClr>
              </a:solidFill>
            </a:endParaRPr>
          </a:p>
          <a:p>
            <a:pPr marL="0" indent="0">
              <a:buNone/>
            </a:pPr>
            <a:endParaRPr lang="bg-BG" sz="2000" dirty="0">
              <a:solidFill>
                <a:schemeClr val="accent6">
                  <a:lumMod val="75000"/>
                </a:schemeClr>
              </a:solidFill>
            </a:endParaRPr>
          </a:p>
          <a:p>
            <a:r>
              <a:rPr lang="ru-RU" sz="2000" dirty="0"/>
              <a:t>Днес отглеждането на фураж </a:t>
            </a:r>
            <a:r>
              <a:rPr lang="ru-RU" sz="2000" dirty="0" err="1" smtClean="0"/>
              <a:t>изисква</a:t>
            </a:r>
            <a:r>
              <a:rPr lang="ru-RU" sz="2000" dirty="0" smtClean="0"/>
              <a:t> </a:t>
            </a:r>
            <a:r>
              <a:rPr lang="ru-RU" sz="2000" dirty="0" err="1" smtClean="0"/>
              <a:t>наличието</a:t>
            </a:r>
            <a:r>
              <a:rPr lang="ru-RU" sz="2000" dirty="0" smtClean="0"/>
              <a:t> на </a:t>
            </a:r>
            <a:r>
              <a:rPr lang="ru-RU" sz="2000" dirty="0" smtClean="0"/>
              <a:t> </a:t>
            </a:r>
            <a:r>
              <a:rPr lang="ru-RU" sz="2000" dirty="0" err="1"/>
              <a:t>интензивен</a:t>
            </a:r>
            <a:r>
              <a:rPr lang="ru-RU" sz="2000" dirty="0"/>
              <a:t> </a:t>
            </a:r>
            <a:r>
              <a:rPr lang="ru-RU" sz="2000" dirty="0" err="1" smtClean="0"/>
              <a:t>производствен</a:t>
            </a:r>
            <a:r>
              <a:rPr lang="ru-RU" sz="2000" dirty="0" smtClean="0"/>
              <a:t> </a:t>
            </a:r>
            <a:r>
              <a:rPr lang="ru-RU" sz="2000" dirty="0" smtClean="0"/>
              <a:t>комплекс </a:t>
            </a:r>
            <a:r>
              <a:rPr lang="ru-RU" sz="2000" dirty="0"/>
              <a:t>за производство, сушене, съхранение, транспортиране и </a:t>
            </a:r>
            <a:r>
              <a:rPr lang="ru-RU" sz="2000" dirty="0" smtClean="0"/>
              <a:t>доставка</a:t>
            </a:r>
            <a:r>
              <a:rPr lang="ru-RU" sz="2000" dirty="0" smtClean="0"/>
              <a:t> </a:t>
            </a:r>
            <a:r>
              <a:rPr lang="ru-RU" sz="2000" dirty="0"/>
              <a:t>на фураж.</a:t>
            </a:r>
          </a:p>
          <a:p>
            <a:r>
              <a:rPr lang="ru-RU" sz="2000" dirty="0"/>
              <a:t>Методите на отглеждане предполагат </a:t>
            </a:r>
            <a:r>
              <a:rPr lang="ru-RU" sz="2000" dirty="0" err="1"/>
              <a:t>значителни</a:t>
            </a:r>
            <a:r>
              <a:rPr lang="ru-RU" sz="2000" dirty="0"/>
              <a:t> </a:t>
            </a:r>
            <a:r>
              <a:rPr lang="ru-RU" sz="2000" dirty="0" err="1" smtClean="0"/>
              <a:t>увреждания</a:t>
            </a:r>
            <a:r>
              <a:rPr lang="ru-RU" sz="2000" dirty="0" smtClean="0"/>
              <a:t> </a:t>
            </a:r>
            <a:r>
              <a:rPr lang="ru-RU" sz="2000" dirty="0"/>
              <a:t>на почвата, както по отношение на нараняване на </a:t>
            </a:r>
            <a:r>
              <a:rPr lang="ru-RU" sz="2000" dirty="0" err="1"/>
              <a:t>живата</a:t>
            </a:r>
            <a:r>
              <a:rPr lang="ru-RU" sz="2000" dirty="0"/>
              <a:t> </a:t>
            </a:r>
            <a:r>
              <a:rPr lang="ru-RU" sz="2000" dirty="0" err="1"/>
              <a:t>хранителна</a:t>
            </a:r>
            <a:r>
              <a:rPr lang="ru-RU" sz="2000" dirty="0"/>
              <a:t> среда в почвата, така и при уплътняване на почвата.</a:t>
            </a:r>
          </a:p>
          <a:p>
            <a:r>
              <a:rPr lang="ru-RU" sz="2000" dirty="0"/>
              <a:t>В </a:t>
            </a:r>
            <a:r>
              <a:rPr lang="ru-RU" sz="2000" dirty="0" err="1"/>
              <a:t>допълнение</a:t>
            </a:r>
            <a:r>
              <a:rPr lang="ru-RU" sz="2000" dirty="0"/>
              <a:t>, </a:t>
            </a:r>
            <a:r>
              <a:rPr lang="ru-RU" sz="2000" dirty="0" err="1"/>
              <a:t>основният</a:t>
            </a:r>
            <a:r>
              <a:rPr lang="ru-RU" sz="2000" dirty="0"/>
              <a:t> модел на интензивно селскостопанско производство на фураж (изобретен през 50-те години) включва прилагането на евтини суровини на базата на нефт върху почвата (тор).</a:t>
            </a:r>
            <a:endParaRPr lang="en-GB" sz="2000" dirty="0"/>
          </a:p>
        </p:txBody>
      </p:sp>
    </p:spTree>
    <p:extLst>
      <p:ext uri="{BB962C8B-B14F-4D97-AF65-F5344CB8AC3E}">
        <p14:creationId xmlns:p14="http://schemas.microsoft.com/office/powerpoint/2010/main" val="1470137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D0001-5933-4BF5-BC77-EA1080200824}"/>
              </a:ext>
            </a:extLst>
          </p:cNvPr>
          <p:cNvSpPr>
            <a:spLocks noGrp="1"/>
          </p:cNvSpPr>
          <p:nvPr>
            <p:ph type="title"/>
          </p:nvPr>
        </p:nvSpPr>
        <p:spPr>
          <a:xfrm>
            <a:off x="838200" y="0"/>
            <a:ext cx="10515600" cy="1325563"/>
          </a:xfrm>
        </p:spPr>
        <p:txBody>
          <a:bodyPr>
            <a:normAutofit/>
          </a:bodyPr>
          <a:lstStyle/>
          <a:p>
            <a:pPr algn="ctr"/>
            <a:r>
              <a:rPr lang="en-GB" sz="2800" b="1" dirty="0">
                <a:solidFill>
                  <a:srgbClr val="FF0000"/>
                </a:solidFill>
              </a:rPr>
              <a:t>Contemporary Grazing</a:t>
            </a:r>
            <a:r>
              <a:rPr lang="bg-BG" sz="2800" b="1" dirty="0">
                <a:solidFill>
                  <a:srgbClr val="FF0000"/>
                </a:solidFill>
              </a:rPr>
              <a:t/>
            </a:r>
            <a:br>
              <a:rPr lang="bg-BG" sz="2800" b="1" dirty="0">
                <a:solidFill>
                  <a:srgbClr val="FF0000"/>
                </a:solidFill>
              </a:rPr>
            </a:br>
            <a:r>
              <a:rPr lang="bg-BG" sz="2800" b="1" dirty="0"/>
              <a:t>Съвременна паша</a:t>
            </a:r>
            <a:endParaRPr lang="en-GB" sz="2800" b="1" dirty="0"/>
          </a:p>
        </p:txBody>
      </p:sp>
      <p:sp>
        <p:nvSpPr>
          <p:cNvPr id="3" name="Content Placeholder 2">
            <a:extLst>
              <a:ext uri="{FF2B5EF4-FFF2-40B4-BE49-F238E27FC236}">
                <a16:creationId xmlns:a16="http://schemas.microsoft.com/office/drawing/2014/main" id="{5D7DD906-46A9-4D90-A63D-53143A4187B2}"/>
              </a:ext>
            </a:extLst>
          </p:cNvPr>
          <p:cNvSpPr>
            <a:spLocks noGrp="1"/>
          </p:cNvSpPr>
          <p:nvPr>
            <p:ph idx="1"/>
          </p:nvPr>
        </p:nvSpPr>
        <p:spPr>
          <a:xfrm>
            <a:off x="492968" y="1551911"/>
            <a:ext cx="11058330" cy="5464710"/>
          </a:xfrm>
        </p:spPr>
        <p:txBody>
          <a:bodyPr>
            <a:normAutofit/>
          </a:bodyPr>
          <a:lstStyle/>
          <a:p>
            <a:r>
              <a:rPr lang="en-GB" sz="2000" dirty="0">
                <a:solidFill>
                  <a:schemeClr val="accent6">
                    <a:lumMod val="75000"/>
                  </a:schemeClr>
                </a:solidFill>
              </a:rPr>
              <a:t>Unfortunately, there is no such thing as ‘cheap petroleum-based inputs’ anymore.</a:t>
            </a:r>
          </a:p>
          <a:p>
            <a:r>
              <a:rPr lang="en-GB" sz="2000" dirty="0">
                <a:solidFill>
                  <a:schemeClr val="accent6">
                    <a:lumMod val="75000"/>
                  </a:schemeClr>
                </a:solidFill>
              </a:rPr>
              <a:t>Further, the sophistication and high cost of equipment ties up large amounts of capital.</a:t>
            </a:r>
          </a:p>
          <a:p>
            <a:r>
              <a:rPr lang="en-GB" sz="2000" dirty="0">
                <a:solidFill>
                  <a:schemeClr val="accent6">
                    <a:lumMod val="75000"/>
                  </a:schemeClr>
                </a:solidFill>
              </a:rPr>
              <a:t>And finally, soils which lose their web of life (bacterial, fungi, etc.) </a:t>
            </a:r>
          </a:p>
          <a:p>
            <a:pPr lvl="1">
              <a:buFont typeface="Wingdings" pitchFamily="2" charset="2"/>
              <a:buChar char="ü"/>
            </a:pPr>
            <a:r>
              <a:rPr lang="en-GB" sz="2000" dirty="0">
                <a:solidFill>
                  <a:schemeClr val="accent6">
                    <a:lumMod val="75000"/>
                  </a:schemeClr>
                </a:solidFill>
              </a:rPr>
              <a:t>No longer can transfer nutrient to plants effectively</a:t>
            </a:r>
          </a:p>
          <a:p>
            <a:pPr lvl="1">
              <a:buFont typeface="Wingdings" pitchFamily="2" charset="2"/>
              <a:buChar char="ü"/>
            </a:pPr>
            <a:r>
              <a:rPr lang="en-GB" sz="2000" dirty="0">
                <a:solidFill>
                  <a:schemeClr val="accent6">
                    <a:lumMod val="75000"/>
                  </a:schemeClr>
                </a:solidFill>
              </a:rPr>
              <a:t>Become poor holders of water</a:t>
            </a:r>
          </a:p>
          <a:p>
            <a:pPr lvl="1">
              <a:buFont typeface="Wingdings" pitchFamily="2" charset="2"/>
              <a:buChar char="ü"/>
            </a:pPr>
            <a:r>
              <a:rPr lang="en-GB" sz="2000" dirty="0">
                <a:solidFill>
                  <a:schemeClr val="accent6">
                    <a:lumMod val="75000"/>
                  </a:schemeClr>
                </a:solidFill>
              </a:rPr>
              <a:t>Produce a net negative carbon emissions balance</a:t>
            </a:r>
            <a:endParaRPr lang="bg-BG" sz="2000" dirty="0">
              <a:solidFill>
                <a:schemeClr val="accent6">
                  <a:lumMod val="75000"/>
                </a:schemeClr>
              </a:solidFill>
            </a:endParaRPr>
          </a:p>
          <a:p>
            <a:pPr marL="457200" lvl="1" indent="0">
              <a:buNone/>
            </a:pPr>
            <a:endParaRPr lang="bg-BG" sz="2000" dirty="0">
              <a:solidFill>
                <a:schemeClr val="accent6">
                  <a:lumMod val="75000"/>
                </a:schemeClr>
              </a:solidFill>
            </a:endParaRPr>
          </a:p>
          <a:p>
            <a:r>
              <a:rPr lang="ru-RU" sz="2000" dirty="0"/>
              <a:t>За съжаление, вече няма такова нещо като „евтини петролни суровини“.</a:t>
            </a:r>
          </a:p>
          <a:p>
            <a:r>
              <a:rPr lang="ru-RU" sz="2000" dirty="0"/>
              <a:t>Освен това, </a:t>
            </a:r>
            <a:r>
              <a:rPr lang="ru-RU" sz="2000" dirty="0" err="1"/>
              <a:t>прецизността</a:t>
            </a:r>
            <a:r>
              <a:rPr lang="ru-RU" sz="2000" dirty="0"/>
              <a:t> и високата цена на </a:t>
            </a:r>
            <a:r>
              <a:rPr lang="ru-RU" sz="2000" dirty="0" err="1"/>
              <a:t>оборудването</a:t>
            </a:r>
            <a:r>
              <a:rPr lang="ru-RU" sz="2000" dirty="0"/>
              <a:t> </a:t>
            </a:r>
            <a:r>
              <a:rPr lang="ru-RU" sz="2000" dirty="0" err="1" smtClean="0"/>
              <a:t>изи</a:t>
            </a:r>
            <a:r>
              <a:rPr lang="ru-RU" sz="2000" dirty="0" err="1" smtClean="0"/>
              <a:t>скват</a:t>
            </a:r>
            <a:r>
              <a:rPr lang="ru-RU" sz="2000" dirty="0" smtClean="0"/>
              <a:t> </a:t>
            </a:r>
            <a:r>
              <a:rPr lang="ru-RU" sz="2000" dirty="0" err="1"/>
              <a:t>голям</a:t>
            </a:r>
            <a:r>
              <a:rPr lang="ru-RU" sz="2000" dirty="0"/>
              <a:t> капитал.</a:t>
            </a:r>
          </a:p>
          <a:p>
            <a:r>
              <a:rPr lang="ru-RU" sz="2000" dirty="0"/>
              <a:t>И накрая, почви, които губят </a:t>
            </a:r>
            <a:r>
              <a:rPr lang="ru-RU" sz="2000" dirty="0" err="1"/>
              <a:t>сво</a:t>
            </a:r>
            <a:r>
              <a:rPr lang="bg-BG" sz="2000" dirty="0"/>
              <a:t>ята хранителна среда</a:t>
            </a:r>
            <a:r>
              <a:rPr lang="ru-RU" sz="2000" dirty="0"/>
              <a:t>(бактерии, гъбички и т.н.)</a:t>
            </a:r>
          </a:p>
          <a:p>
            <a:pPr lvl="1">
              <a:buFont typeface="Wingdings" panose="05000000000000000000" pitchFamily="2" charset="2"/>
              <a:buChar char="ü"/>
            </a:pPr>
            <a:r>
              <a:rPr lang="ru-RU" sz="2000" dirty="0"/>
              <a:t>Вече не могат ефективно да прехвърлят хранителни вещества към растенията</a:t>
            </a:r>
          </a:p>
          <a:p>
            <a:pPr lvl="1">
              <a:buFont typeface="Wingdings" panose="05000000000000000000" pitchFamily="2" charset="2"/>
              <a:buChar char="ü"/>
            </a:pPr>
            <a:r>
              <a:rPr lang="ru-RU" sz="2000" dirty="0"/>
              <a:t>Стават бедни притежатели на вода</a:t>
            </a:r>
          </a:p>
          <a:p>
            <a:pPr lvl="1">
              <a:buFont typeface="Wingdings" panose="05000000000000000000" pitchFamily="2" charset="2"/>
              <a:buChar char="ü"/>
            </a:pPr>
            <a:r>
              <a:rPr lang="ru-RU" sz="2000" dirty="0"/>
              <a:t>Създават нетен отрицателен баланс на въглеродните емисии</a:t>
            </a:r>
            <a:endParaRPr lang="bg-BG" sz="2000" dirty="0"/>
          </a:p>
        </p:txBody>
      </p:sp>
    </p:spTree>
    <p:extLst>
      <p:ext uri="{BB962C8B-B14F-4D97-AF65-F5344CB8AC3E}">
        <p14:creationId xmlns:p14="http://schemas.microsoft.com/office/powerpoint/2010/main" val="695878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1AEE9-93E4-4DD1-8A4C-8EBF67B75681}"/>
              </a:ext>
            </a:extLst>
          </p:cNvPr>
          <p:cNvSpPr>
            <a:spLocks noGrp="1"/>
          </p:cNvSpPr>
          <p:nvPr>
            <p:ph type="title"/>
          </p:nvPr>
        </p:nvSpPr>
        <p:spPr>
          <a:xfrm>
            <a:off x="838200" y="111967"/>
            <a:ext cx="10515600" cy="1240973"/>
          </a:xfrm>
        </p:spPr>
        <p:txBody>
          <a:bodyPr>
            <a:normAutofit/>
          </a:bodyPr>
          <a:lstStyle/>
          <a:p>
            <a:pPr algn="ctr"/>
            <a:r>
              <a:rPr lang="en-GB" sz="2400" b="1" dirty="0">
                <a:solidFill>
                  <a:srgbClr val="FF0000"/>
                </a:solidFill>
              </a:rPr>
              <a:t>Regenerative Grazing</a:t>
            </a:r>
            <a:r>
              <a:rPr lang="bg-BG" sz="2400" b="1" dirty="0">
                <a:solidFill>
                  <a:srgbClr val="FF0000"/>
                </a:solidFill>
              </a:rPr>
              <a:t/>
            </a:r>
            <a:br>
              <a:rPr lang="bg-BG" sz="2400" b="1" dirty="0">
                <a:solidFill>
                  <a:srgbClr val="FF0000"/>
                </a:solidFill>
              </a:rPr>
            </a:br>
            <a:r>
              <a:rPr lang="bg-BG" sz="2400" b="1" dirty="0"/>
              <a:t>Регенеративна паша</a:t>
            </a:r>
            <a:endParaRPr lang="en-GB" sz="2400" b="1" dirty="0"/>
          </a:p>
        </p:txBody>
      </p:sp>
      <p:sp>
        <p:nvSpPr>
          <p:cNvPr id="3" name="Content Placeholder 2">
            <a:extLst>
              <a:ext uri="{FF2B5EF4-FFF2-40B4-BE49-F238E27FC236}">
                <a16:creationId xmlns:a16="http://schemas.microsoft.com/office/drawing/2014/main" id="{D18AE824-8ADF-4DE0-A86D-46DE7BC8EE1D}"/>
              </a:ext>
            </a:extLst>
          </p:cNvPr>
          <p:cNvSpPr>
            <a:spLocks noGrp="1"/>
          </p:cNvSpPr>
          <p:nvPr>
            <p:ph idx="1"/>
          </p:nvPr>
        </p:nvSpPr>
        <p:spPr>
          <a:xfrm>
            <a:off x="363893" y="1489724"/>
            <a:ext cx="11383347" cy="4864424"/>
          </a:xfrm>
        </p:spPr>
        <p:txBody>
          <a:bodyPr>
            <a:normAutofit lnSpcReduction="10000"/>
          </a:bodyPr>
          <a:lstStyle/>
          <a:p>
            <a:r>
              <a:rPr lang="en-GB" sz="2000" dirty="0">
                <a:solidFill>
                  <a:schemeClr val="accent6">
                    <a:lumMod val="75000"/>
                  </a:schemeClr>
                </a:solidFill>
              </a:rPr>
              <a:t>Regenerative Grazing does away with hay-making equipment and </a:t>
            </a:r>
            <a:r>
              <a:rPr lang="en-GB" sz="2000" dirty="0" err="1">
                <a:solidFill>
                  <a:schemeClr val="accent6">
                    <a:lumMod val="75000"/>
                  </a:schemeClr>
                </a:solidFill>
              </a:rPr>
              <a:t>plows</a:t>
            </a:r>
            <a:r>
              <a:rPr lang="en-GB" sz="2000" dirty="0">
                <a:solidFill>
                  <a:schemeClr val="accent6">
                    <a:lumMod val="75000"/>
                  </a:schemeClr>
                </a:solidFill>
              </a:rPr>
              <a:t>!</a:t>
            </a:r>
          </a:p>
          <a:p>
            <a:r>
              <a:rPr lang="en-GB" sz="2000" dirty="0">
                <a:solidFill>
                  <a:schemeClr val="accent6">
                    <a:lumMod val="75000"/>
                  </a:schemeClr>
                </a:solidFill>
              </a:rPr>
              <a:t>A large herd of grazers is confined into a very small space (circa 20 </a:t>
            </a:r>
            <a:r>
              <a:rPr lang="en-GB" sz="2000" dirty="0" err="1">
                <a:solidFill>
                  <a:schemeClr val="accent6">
                    <a:lumMod val="75000"/>
                  </a:schemeClr>
                </a:solidFill>
              </a:rPr>
              <a:t>sq</a:t>
            </a:r>
            <a:r>
              <a:rPr lang="en-GB" sz="2000" dirty="0">
                <a:solidFill>
                  <a:schemeClr val="accent6">
                    <a:lumMod val="75000"/>
                  </a:schemeClr>
                </a:solidFill>
              </a:rPr>
              <a:t> meters) for a few days (3 – 5 days).</a:t>
            </a:r>
          </a:p>
          <a:p>
            <a:r>
              <a:rPr lang="en-GB" sz="2000" dirty="0">
                <a:solidFill>
                  <a:schemeClr val="accent6">
                    <a:lumMod val="75000"/>
                  </a:schemeClr>
                </a:solidFill>
              </a:rPr>
              <a:t>Herd is then moved to the next small space and rotated through the whole land parcel until they end up at the original one. </a:t>
            </a:r>
          </a:p>
          <a:p>
            <a:r>
              <a:rPr lang="en-GB" sz="2000" dirty="0">
                <a:solidFill>
                  <a:schemeClr val="accent6">
                    <a:lumMod val="75000"/>
                  </a:schemeClr>
                </a:solidFill>
              </a:rPr>
              <a:t>This continues all growing season </a:t>
            </a:r>
          </a:p>
          <a:p>
            <a:r>
              <a:rPr lang="en-GB" sz="2000" dirty="0">
                <a:solidFill>
                  <a:schemeClr val="accent6">
                    <a:lumMod val="75000"/>
                  </a:schemeClr>
                </a:solidFill>
              </a:rPr>
              <a:t>Bonus: the method contributes to extend growing season</a:t>
            </a:r>
            <a:endParaRPr lang="bg-BG" sz="2000" dirty="0">
              <a:solidFill>
                <a:schemeClr val="accent6">
                  <a:lumMod val="75000"/>
                </a:schemeClr>
              </a:solidFill>
            </a:endParaRPr>
          </a:p>
          <a:p>
            <a:endParaRPr lang="bg-BG" sz="2000" dirty="0">
              <a:solidFill>
                <a:schemeClr val="accent6">
                  <a:lumMod val="75000"/>
                </a:schemeClr>
              </a:solidFill>
            </a:endParaRPr>
          </a:p>
          <a:p>
            <a:r>
              <a:rPr lang="ru-RU" sz="2000" dirty="0"/>
              <a:t>Регенеративната паша премахва оборудването за производство на сено и плуговете!</a:t>
            </a:r>
          </a:p>
          <a:p>
            <a:r>
              <a:rPr lang="ru-RU" sz="2000" dirty="0"/>
              <a:t>Голямо стадо </a:t>
            </a:r>
            <a:r>
              <a:rPr lang="ru-RU" sz="2000" dirty="0" err="1" smtClean="0"/>
              <a:t>преживни</a:t>
            </a:r>
            <a:r>
              <a:rPr lang="ru-RU" sz="2000" dirty="0" smtClean="0"/>
              <a:t> </a:t>
            </a:r>
            <a:r>
              <a:rPr lang="ru-RU" sz="2000" dirty="0" err="1" smtClean="0"/>
              <a:t>животни</a:t>
            </a:r>
            <a:r>
              <a:rPr lang="ru-RU" sz="2000" dirty="0" smtClean="0"/>
              <a:t> </a:t>
            </a:r>
            <a:r>
              <a:rPr lang="ru-RU" sz="2000" dirty="0"/>
              <a:t>е затворено в много малко пространство (около 20 кв. Метра) за няколко дни (3 - 5 дни).</a:t>
            </a:r>
          </a:p>
          <a:p>
            <a:r>
              <a:rPr lang="ru-RU" sz="2000" dirty="0"/>
              <a:t>След това стадото се премества в следващото малко пространство и се завърта през целия парцел, докато стигне до </a:t>
            </a:r>
            <a:r>
              <a:rPr lang="ru-RU" sz="2000" dirty="0" err="1"/>
              <a:t>първоначалното</a:t>
            </a:r>
            <a:r>
              <a:rPr lang="ru-RU" sz="2000" dirty="0"/>
              <a:t> </a:t>
            </a:r>
            <a:r>
              <a:rPr lang="ru-RU" sz="2000" dirty="0" err="1"/>
              <a:t>място</a:t>
            </a:r>
            <a:r>
              <a:rPr lang="ru-RU" sz="2000" dirty="0"/>
              <a:t>.</a:t>
            </a:r>
          </a:p>
          <a:p>
            <a:r>
              <a:rPr lang="ru-RU" sz="2000" dirty="0"/>
              <a:t>Това продължава през целия вегетационен период</a:t>
            </a:r>
          </a:p>
          <a:p>
            <a:r>
              <a:rPr lang="ru-RU" sz="2000" dirty="0"/>
              <a:t>Бонус: методът допринася за удължаване на вегетационния период</a:t>
            </a:r>
            <a:endParaRPr lang="en-GB" sz="2000" dirty="0"/>
          </a:p>
        </p:txBody>
      </p:sp>
    </p:spTree>
    <p:extLst>
      <p:ext uri="{BB962C8B-B14F-4D97-AF65-F5344CB8AC3E}">
        <p14:creationId xmlns:p14="http://schemas.microsoft.com/office/powerpoint/2010/main" val="211941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D0BFE-5C85-4F27-8186-21EB087331B1}"/>
              </a:ext>
            </a:extLst>
          </p:cNvPr>
          <p:cNvSpPr>
            <a:spLocks noGrp="1"/>
          </p:cNvSpPr>
          <p:nvPr>
            <p:ph type="title"/>
          </p:nvPr>
        </p:nvSpPr>
        <p:spPr>
          <a:xfrm>
            <a:off x="838200" y="93307"/>
            <a:ext cx="10515600" cy="933060"/>
          </a:xfrm>
        </p:spPr>
        <p:txBody>
          <a:bodyPr>
            <a:normAutofit fontScale="90000"/>
          </a:bodyPr>
          <a:lstStyle/>
          <a:p>
            <a:pPr algn="ctr"/>
            <a:r>
              <a:rPr lang="en-GB" sz="3200" b="1" dirty="0">
                <a:solidFill>
                  <a:srgbClr val="FF0000"/>
                </a:solidFill>
              </a:rPr>
              <a:t>Regenerative Grazing</a:t>
            </a:r>
            <a:r>
              <a:rPr lang="bg-BG" sz="3200" b="1" dirty="0">
                <a:solidFill>
                  <a:srgbClr val="FF0000"/>
                </a:solidFill>
              </a:rPr>
              <a:t/>
            </a:r>
            <a:br>
              <a:rPr lang="bg-BG" sz="3200" b="1" dirty="0">
                <a:solidFill>
                  <a:srgbClr val="FF0000"/>
                </a:solidFill>
              </a:rPr>
            </a:br>
            <a:r>
              <a:rPr lang="bg-BG" sz="3200" b="1" dirty="0"/>
              <a:t>Регенеративна паша</a:t>
            </a:r>
            <a:endParaRPr lang="en-GB" sz="3200" b="1" dirty="0"/>
          </a:p>
        </p:txBody>
      </p:sp>
      <p:sp>
        <p:nvSpPr>
          <p:cNvPr id="3" name="Content Placeholder 2">
            <a:extLst>
              <a:ext uri="{FF2B5EF4-FFF2-40B4-BE49-F238E27FC236}">
                <a16:creationId xmlns:a16="http://schemas.microsoft.com/office/drawing/2014/main" id="{44ECDB6B-7956-406B-B0B3-95C03E1153C5}"/>
              </a:ext>
            </a:extLst>
          </p:cNvPr>
          <p:cNvSpPr>
            <a:spLocks noGrp="1"/>
          </p:cNvSpPr>
          <p:nvPr>
            <p:ph idx="1"/>
          </p:nvPr>
        </p:nvSpPr>
        <p:spPr>
          <a:xfrm>
            <a:off x="716902" y="1187457"/>
            <a:ext cx="10515600" cy="5670543"/>
          </a:xfrm>
        </p:spPr>
        <p:txBody>
          <a:bodyPr>
            <a:normAutofit/>
          </a:bodyPr>
          <a:lstStyle/>
          <a:p>
            <a:r>
              <a:rPr lang="en-GB" sz="2000" dirty="0">
                <a:solidFill>
                  <a:schemeClr val="accent6">
                    <a:lumMod val="75000"/>
                  </a:schemeClr>
                </a:solidFill>
              </a:rPr>
              <a:t>The grazing animals disturb the surface of the soil</a:t>
            </a:r>
          </a:p>
          <a:p>
            <a:r>
              <a:rPr lang="en-GB" sz="2000" dirty="0">
                <a:solidFill>
                  <a:schemeClr val="accent6">
                    <a:lumMod val="75000"/>
                  </a:schemeClr>
                </a:solidFill>
              </a:rPr>
              <a:t>Their waste fertilizes and feeds the soil</a:t>
            </a:r>
          </a:p>
          <a:p>
            <a:r>
              <a:rPr lang="en-GB" sz="2000" dirty="0">
                <a:solidFill>
                  <a:schemeClr val="accent6">
                    <a:lumMod val="75000"/>
                  </a:schemeClr>
                </a:solidFill>
              </a:rPr>
              <a:t>They don’t have enough time to overgraze</a:t>
            </a:r>
          </a:p>
          <a:p>
            <a:r>
              <a:rPr lang="en-GB" sz="2000" dirty="0">
                <a:solidFill>
                  <a:schemeClr val="accent6">
                    <a:lumMod val="75000"/>
                  </a:schemeClr>
                </a:solidFill>
              </a:rPr>
              <a:t>The soil disturbance encourages new growth </a:t>
            </a:r>
          </a:p>
          <a:p>
            <a:r>
              <a:rPr lang="en-GB" sz="2000" dirty="0">
                <a:solidFill>
                  <a:schemeClr val="accent6">
                    <a:lumMod val="75000"/>
                  </a:schemeClr>
                </a:solidFill>
              </a:rPr>
              <a:t>The growth happens without disturbing </a:t>
            </a:r>
            <a:br>
              <a:rPr lang="en-GB" sz="2000" dirty="0">
                <a:solidFill>
                  <a:schemeClr val="accent6">
                    <a:lumMod val="75000"/>
                  </a:schemeClr>
                </a:solidFill>
              </a:rPr>
            </a:br>
            <a:r>
              <a:rPr lang="en-GB" sz="2000" dirty="0">
                <a:solidFill>
                  <a:schemeClr val="accent6">
                    <a:lumMod val="75000"/>
                  </a:schemeClr>
                </a:solidFill>
              </a:rPr>
              <a:t>the roots – very important in perennial </a:t>
            </a:r>
            <a:br>
              <a:rPr lang="en-GB" sz="2000" dirty="0">
                <a:solidFill>
                  <a:schemeClr val="accent6">
                    <a:lumMod val="75000"/>
                  </a:schemeClr>
                </a:solidFill>
              </a:rPr>
            </a:br>
            <a:r>
              <a:rPr lang="en-GB" sz="2000" dirty="0">
                <a:solidFill>
                  <a:schemeClr val="accent6">
                    <a:lumMod val="75000"/>
                  </a:schemeClr>
                </a:solidFill>
              </a:rPr>
              <a:t>grass species.</a:t>
            </a:r>
            <a:endParaRPr lang="bg-BG" sz="2000" dirty="0">
              <a:solidFill>
                <a:schemeClr val="accent6">
                  <a:lumMod val="75000"/>
                </a:schemeClr>
              </a:solidFill>
            </a:endParaRPr>
          </a:p>
          <a:p>
            <a:pPr marL="0" indent="0">
              <a:buNone/>
            </a:pPr>
            <a:endParaRPr lang="bg-BG" sz="2000" dirty="0">
              <a:solidFill>
                <a:schemeClr val="accent6">
                  <a:lumMod val="75000"/>
                </a:schemeClr>
              </a:solidFill>
            </a:endParaRPr>
          </a:p>
          <a:p>
            <a:r>
              <a:rPr lang="ru-RU" sz="2000" dirty="0" err="1" smtClean="0"/>
              <a:t>Преживните</a:t>
            </a:r>
            <a:r>
              <a:rPr lang="ru-RU" sz="2000" dirty="0" smtClean="0"/>
              <a:t> </a:t>
            </a:r>
            <a:r>
              <a:rPr lang="ru-RU" sz="2000" dirty="0"/>
              <a:t>животни нарушават повърхността на почвата</a:t>
            </a:r>
          </a:p>
          <a:p>
            <a:r>
              <a:rPr lang="ru-RU" sz="2000" dirty="0"/>
              <a:t>Отпадъците им наторяват и хранят почвата</a:t>
            </a:r>
          </a:p>
          <a:p>
            <a:r>
              <a:rPr lang="ru-RU" sz="2000" dirty="0"/>
              <a:t>Те нямат достатъчно време за прекомерна паша</a:t>
            </a:r>
          </a:p>
          <a:p>
            <a:r>
              <a:rPr lang="ru-RU" sz="2000" dirty="0"/>
              <a:t>Нарушаването на почвата насърчава нов растеж</a:t>
            </a:r>
          </a:p>
          <a:p>
            <a:r>
              <a:rPr lang="ru-RU" sz="2000" dirty="0"/>
              <a:t>Растежът се случва без да се нарушават корените – </a:t>
            </a:r>
            <a:r>
              <a:rPr lang="ru-RU" sz="2000" dirty="0" smtClean="0"/>
              <a:t>много </a:t>
            </a:r>
            <a:r>
              <a:rPr lang="ru-RU" sz="2000" dirty="0"/>
              <a:t>важно при многогодишните тревни видове.</a:t>
            </a:r>
            <a:endParaRPr lang="en-GB" sz="2000" dirty="0"/>
          </a:p>
        </p:txBody>
      </p:sp>
      <p:pic>
        <p:nvPicPr>
          <p:cNvPr id="4" name="Picture 3">
            <a:extLst>
              <a:ext uri="{FF2B5EF4-FFF2-40B4-BE49-F238E27FC236}">
                <a16:creationId xmlns:a16="http://schemas.microsoft.com/office/drawing/2014/main" id="{8ED2C507-0D21-4985-A7DC-B87A4A0E2B40}"/>
              </a:ext>
            </a:extLst>
          </p:cNvPr>
          <p:cNvPicPr>
            <a:picLocks noChangeAspect="1"/>
          </p:cNvPicPr>
          <p:nvPr/>
        </p:nvPicPr>
        <p:blipFill>
          <a:blip r:embed="rId2"/>
          <a:stretch>
            <a:fillRect/>
          </a:stretch>
        </p:blipFill>
        <p:spPr>
          <a:xfrm>
            <a:off x="6096000" y="1261423"/>
            <a:ext cx="4904083" cy="2677887"/>
          </a:xfrm>
          <a:prstGeom prst="rect">
            <a:avLst/>
          </a:prstGeom>
        </p:spPr>
      </p:pic>
    </p:spTree>
    <p:extLst>
      <p:ext uri="{BB962C8B-B14F-4D97-AF65-F5344CB8AC3E}">
        <p14:creationId xmlns:p14="http://schemas.microsoft.com/office/powerpoint/2010/main" val="1180880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395CC-FECF-4A9F-93BB-A2C85F6C1521}"/>
              </a:ext>
            </a:extLst>
          </p:cNvPr>
          <p:cNvSpPr>
            <a:spLocks noGrp="1"/>
          </p:cNvSpPr>
          <p:nvPr>
            <p:ph type="title"/>
          </p:nvPr>
        </p:nvSpPr>
        <p:spPr>
          <a:xfrm>
            <a:off x="838200" y="0"/>
            <a:ext cx="10515600" cy="1119673"/>
          </a:xfrm>
        </p:spPr>
        <p:txBody>
          <a:bodyPr>
            <a:normAutofit/>
          </a:bodyPr>
          <a:lstStyle/>
          <a:p>
            <a:pPr algn="ctr"/>
            <a:r>
              <a:rPr lang="en-GB" sz="2800" b="1" dirty="0">
                <a:solidFill>
                  <a:srgbClr val="FF0000"/>
                </a:solidFill>
              </a:rPr>
              <a:t>Regenerative Grazing</a:t>
            </a:r>
            <a:r>
              <a:rPr lang="bg-BG" sz="2800" b="1" dirty="0">
                <a:solidFill>
                  <a:srgbClr val="FF0000"/>
                </a:solidFill>
              </a:rPr>
              <a:t/>
            </a:r>
            <a:br>
              <a:rPr lang="bg-BG" sz="2800" b="1" dirty="0">
                <a:solidFill>
                  <a:srgbClr val="FF0000"/>
                </a:solidFill>
              </a:rPr>
            </a:br>
            <a:r>
              <a:rPr lang="bg-BG" sz="2800" b="1" dirty="0"/>
              <a:t>Регенеративна паша</a:t>
            </a:r>
            <a:endParaRPr lang="en-GB" sz="2800" b="1" dirty="0"/>
          </a:p>
        </p:txBody>
      </p:sp>
      <p:sp>
        <p:nvSpPr>
          <p:cNvPr id="3" name="Content Placeholder 2">
            <a:extLst>
              <a:ext uri="{FF2B5EF4-FFF2-40B4-BE49-F238E27FC236}">
                <a16:creationId xmlns:a16="http://schemas.microsoft.com/office/drawing/2014/main" id="{4D3F2D11-B52D-4084-AE34-D971134135F8}"/>
              </a:ext>
            </a:extLst>
          </p:cNvPr>
          <p:cNvSpPr>
            <a:spLocks noGrp="1"/>
          </p:cNvSpPr>
          <p:nvPr>
            <p:ph idx="1"/>
          </p:nvPr>
        </p:nvSpPr>
        <p:spPr>
          <a:xfrm>
            <a:off x="401216" y="1900270"/>
            <a:ext cx="10952584" cy="4351338"/>
          </a:xfrm>
        </p:spPr>
        <p:txBody>
          <a:bodyPr/>
          <a:lstStyle/>
          <a:p>
            <a:r>
              <a:rPr lang="en-GB" sz="2000" dirty="0">
                <a:solidFill>
                  <a:schemeClr val="accent6">
                    <a:lumMod val="75000"/>
                  </a:schemeClr>
                </a:solidFill>
              </a:rPr>
              <a:t>As a result</a:t>
            </a:r>
          </a:p>
          <a:p>
            <a:pPr lvl="1"/>
            <a:r>
              <a:rPr lang="en-GB" sz="2000" dirty="0">
                <a:solidFill>
                  <a:schemeClr val="accent6">
                    <a:lumMod val="75000"/>
                  </a:schemeClr>
                </a:solidFill>
              </a:rPr>
              <a:t>Fodder species contain higher levels of nutrition</a:t>
            </a:r>
          </a:p>
          <a:p>
            <a:pPr lvl="1"/>
            <a:r>
              <a:rPr lang="en-GB" sz="2000" dirty="0">
                <a:solidFill>
                  <a:schemeClr val="accent6">
                    <a:lumMod val="75000"/>
                  </a:schemeClr>
                </a:solidFill>
              </a:rPr>
              <a:t>Growth is extended throughout the year</a:t>
            </a:r>
          </a:p>
          <a:p>
            <a:pPr lvl="1"/>
            <a:r>
              <a:rPr lang="en-GB" sz="2000" dirty="0">
                <a:solidFill>
                  <a:schemeClr val="accent6">
                    <a:lumMod val="75000"/>
                  </a:schemeClr>
                </a:solidFill>
              </a:rPr>
              <a:t>Soil structure is maintained or improved, resulting in better water retention</a:t>
            </a:r>
            <a:endParaRPr lang="bg-BG" sz="2000" dirty="0">
              <a:solidFill>
                <a:schemeClr val="accent6">
                  <a:lumMod val="75000"/>
                </a:schemeClr>
              </a:solidFill>
            </a:endParaRPr>
          </a:p>
          <a:p>
            <a:pPr marL="457200" lvl="1" indent="0">
              <a:buNone/>
            </a:pPr>
            <a:endParaRPr lang="bg-BG" sz="2000" dirty="0">
              <a:solidFill>
                <a:schemeClr val="accent6">
                  <a:lumMod val="75000"/>
                </a:schemeClr>
              </a:solidFill>
            </a:endParaRPr>
          </a:p>
          <a:p>
            <a:r>
              <a:rPr lang="ru-RU" sz="2000" dirty="0"/>
              <a:t>Като резултат</a:t>
            </a:r>
          </a:p>
          <a:p>
            <a:pPr lvl="1"/>
            <a:r>
              <a:rPr lang="ru-RU" sz="2000" dirty="0" err="1"/>
              <a:t>Фуражните</a:t>
            </a:r>
            <a:r>
              <a:rPr lang="ru-RU" sz="2000" dirty="0"/>
              <a:t> видове </a:t>
            </a:r>
            <a:r>
              <a:rPr lang="ru-RU" sz="2000" dirty="0" err="1"/>
              <a:t>съдържат</a:t>
            </a:r>
            <a:r>
              <a:rPr lang="ru-RU" sz="2000" dirty="0"/>
              <a:t> </a:t>
            </a:r>
            <a:r>
              <a:rPr lang="ru-RU" sz="2000" dirty="0" err="1" smtClean="0"/>
              <a:t>по-висока</a:t>
            </a:r>
            <a:r>
              <a:rPr lang="ru-RU" sz="2000" dirty="0" smtClean="0"/>
              <a:t> </a:t>
            </a:r>
            <a:r>
              <a:rPr lang="ru-RU" sz="2000" dirty="0" err="1" smtClean="0"/>
              <a:t>хранителна</a:t>
            </a:r>
            <a:r>
              <a:rPr lang="ru-RU" sz="2000" dirty="0" smtClean="0"/>
              <a:t> </a:t>
            </a:r>
            <a:r>
              <a:rPr lang="ru-RU" sz="2000" dirty="0" err="1" smtClean="0"/>
              <a:t>стойност</a:t>
            </a:r>
            <a:endParaRPr lang="ru-RU" sz="2000" dirty="0" smtClean="0"/>
          </a:p>
          <a:p>
            <a:pPr lvl="1"/>
            <a:r>
              <a:rPr lang="ru-RU" sz="2000" dirty="0" err="1" smtClean="0"/>
              <a:t>Растежът</a:t>
            </a:r>
            <a:r>
              <a:rPr lang="ru-RU" sz="2000" dirty="0" smtClean="0"/>
              <a:t> </a:t>
            </a:r>
            <a:r>
              <a:rPr lang="ru-RU" sz="2000" dirty="0"/>
              <a:t>се удължава през цялата година</a:t>
            </a:r>
          </a:p>
          <a:p>
            <a:pPr lvl="1"/>
            <a:r>
              <a:rPr lang="ru-RU" sz="2000" dirty="0"/>
              <a:t>Структурата на почвата се поддържа или подобрява, което води до по-добро задържане на вода</a:t>
            </a:r>
            <a:endParaRPr lang="en-GB" sz="2000" dirty="0"/>
          </a:p>
          <a:p>
            <a:pPr lvl="1"/>
            <a:endParaRPr lang="en-GB" sz="2000" dirty="0"/>
          </a:p>
        </p:txBody>
      </p:sp>
    </p:spTree>
    <p:extLst>
      <p:ext uri="{BB962C8B-B14F-4D97-AF65-F5344CB8AC3E}">
        <p14:creationId xmlns:p14="http://schemas.microsoft.com/office/powerpoint/2010/main" val="2098628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251239"/>
          </a:xfrm>
        </p:spPr>
        <p:txBody>
          <a:bodyPr>
            <a:normAutofit/>
          </a:bodyPr>
          <a:lstStyle/>
          <a:p>
            <a:pPr algn="ctr"/>
            <a:r>
              <a:rPr lang="en-GB" sz="4000" b="1" dirty="0">
                <a:solidFill>
                  <a:srgbClr val="FF0000"/>
                </a:solidFill>
              </a:rPr>
              <a:t>Regenerative Grazing</a:t>
            </a:r>
            <a:r>
              <a:rPr lang="bg-BG" sz="4000" b="1" dirty="0">
                <a:solidFill>
                  <a:srgbClr val="FF0000"/>
                </a:solidFill>
              </a:rPr>
              <a:t/>
            </a:r>
            <a:br>
              <a:rPr lang="bg-BG" sz="4000" b="1" dirty="0">
                <a:solidFill>
                  <a:srgbClr val="FF0000"/>
                </a:solidFill>
              </a:rPr>
            </a:br>
            <a:r>
              <a:rPr lang="bg-BG" sz="4000" b="1" dirty="0">
                <a:solidFill>
                  <a:prstClr val="black"/>
                </a:solidFill>
              </a:rPr>
              <a:t>Регенеративна паша</a:t>
            </a:r>
            <a:endParaRPr lang="bg-BG" sz="4000" dirty="0"/>
          </a:p>
        </p:txBody>
      </p:sp>
      <p:sp>
        <p:nvSpPr>
          <p:cNvPr id="3" name="Content Placeholder 2"/>
          <p:cNvSpPr>
            <a:spLocks noGrp="1"/>
          </p:cNvSpPr>
          <p:nvPr>
            <p:ph sz="half" idx="1"/>
          </p:nvPr>
        </p:nvSpPr>
        <p:spPr/>
        <p:txBody>
          <a:bodyPr>
            <a:noAutofit/>
          </a:bodyPr>
          <a:lstStyle/>
          <a:p>
            <a:pPr marL="0" indent="0">
              <a:buNone/>
            </a:pPr>
            <a:r>
              <a:rPr lang="en-US" sz="2000" i="1" dirty="0">
                <a:solidFill>
                  <a:schemeClr val="accent6">
                    <a:lumMod val="75000"/>
                  </a:schemeClr>
                </a:solidFill>
              </a:rPr>
              <a:t>O</a:t>
            </a:r>
            <a:r>
              <a:rPr lang="en-GB" sz="2000" i="1" dirty="0" err="1" smtClean="0">
                <a:solidFill>
                  <a:schemeClr val="accent6">
                    <a:lumMod val="75000"/>
                  </a:schemeClr>
                </a:solidFill>
              </a:rPr>
              <a:t>pportunities</a:t>
            </a:r>
            <a:r>
              <a:rPr lang="en-GB" sz="2000" dirty="0">
                <a:solidFill>
                  <a:schemeClr val="accent6">
                    <a:lumMod val="75000"/>
                  </a:schemeClr>
                </a:solidFill>
              </a:rPr>
              <a:t>:</a:t>
            </a:r>
          </a:p>
          <a:p>
            <a:r>
              <a:rPr lang="en-GB" sz="2000" dirty="0">
                <a:solidFill>
                  <a:schemeClr val="accent6">
                    <a:lumMod val="75000"/>
                  </a:schemeClr>
                </a:solidFill>
              </a:rPr>
              <a:t>Financial</a:t>
            </a:r>
          </a:p>
          <a:p>
            <a:pPr lvl="1"/>
            <a:r>
              <a:rPr lang="en-GB" sz="2000" dirty="0">
                <a:solidFill>
                  <a:schemeClr val="accent6">
                    <a:lumMod val="75000"/>
                  </a:schemeClr>
                </a:solidFill>
              </a:rPr>
              <a:t>Lower capital requirements to get into the sector</a:t>
            </a:r>
          </a:p>
          <a:p>
            <a:pPr lvl="1"/>
            <a:r>
              <a:rPr lang="en-GB" sz="2000" dirty="0">
                <a:solidFill>
                  <a:schemeClr val="accent6">
                    <a:lumMod val="75000"/>
                  </a:schemeClr>
                </a:solidFill>
              </a:rPr>
              <a:t>Potential for higher-value marketing due to Carbon-positive, outdoor-raised final products</a:t>
            </a:r>
          </a:p>
          <a:p>
            <a:r>
              <a:rPr lang="en-GB" sz="2000" dirty="0">
                <a:solidFill>
                  <a:schemeClr val="accent6">
                    <a:lumMod val="75000"/>
                  </a:schemeClr>
                </a:solidFill>
              </a:rPr>
              <a:t>Environmental</a:t>
            </a:r>
          </a:p>
          <a:p>
            <a:pPr lvl="1"/>
            <a:r>
              <a:rPr lang="en-GB" sz="2000" dirty="0">
                <a:solidFill>
                  <a:schemeClr val="accent6">
                    <a:lumMod val="75000"/>
                  </a:schemeClr>
                </a:solidFill>
              </a:rPr>
              <a:t>Carbon-positive cultivation</a:t>
            </a:r>
          </a:p>
          <a:p>
            <a:pPr lvl="1"/>
            <a:r>
              <a:rPr lang="en-GB" sz="2000" dirty="0">
                <a:solidFill>
                  <a:schemeClr val="accent6">
                    <a:lumMod val="75000"/>
                  </a:schemeClr>
                </a:solidFill>
              </a:rPr>
              <a:t>Improved soil biodiversity</a:t>
            </a:r>
          </a:p>
          <a:p>
            <a:pPr lvl="1"/>
            <a:r>
              <a:rPr lang="en-GB" sz="2000" dirty="0">
                <a:solidFill>
                  <a:schemeClr val="accent6">
                    <a:lumMod val="75000"/>
                  </a:schemeClr>
                </a:solidFill>
              </a:rPr>
              <a:t>Producing near-nature landscapes</a:t>
            </a:r>
          </a:p>
          <a:p>
            <a:r>
              <a:rPr lang="en-GB" sz="2000" dirty="0">
                <a:solidFill>
                  <a:schemeClr val="accent6">
                    <a:lumMod val="75000"/>
                  </a:schemeClr>
                </a:solidFill>
              </a:rPr>
              <a:t>Local</a:t>
            </a:r>
          </a:p>
          <a:p>
            <a:pPr lvl="1"/>
            <a:r>
              <a:rPr lang="en-GB" sz="2000" dirty="0">
                <a:solidFill>
                  <a:schemeClr val="accent6">
                    <a:lumMod val="75000"/>
                  </a:schemeClr>
                </a:solidFill>
              </a:rPr>
              <a:t>Devolvement – more decision-power at local levels</a:t>
            </a:r>
            <a:endParaRPr lang="bg-BG" sz="2000" dirty="0">
              <a:solidFill>
                <a:schemeClr val="accent6">
                  <a:lumMod val="75000"/>
                </a:schemeClr>
              </a:solidFill>
            </a:endParaRPr>
          </a:p>
          <a:p>
            <a:endParaRPr lang="bg-BG" sz="2000" dirty="0"/>
          </a:p>
        </p:txBody>
      </p:sp>
      <p:sp>
        <p:nvSpPr>
          <p:cNvPr id="4" name="Content Placeholder 3"/>
          <p:cNvSpPr>
            <a:spLocks noGrp="1"/>
          </p:cNvSpPr>
          <p:nvPr>
            <p:ph sz="half" idx="2"/>
          </p:nvPr>
        </p:nvSpPr>
        <p:spPr/>
        <p:txBody>
          <a:bodyPr>
            <a:normAutofit fontScale="92500" lnSpcReduction="10000"/>
          </a:bodyPr>
          <a:lstStyle/>
          <a:p>
            <a:pPr marL="0" indent="0">
              <a:buNone/>
            </a:pPr>
            <a:r>
              <a:rPr lang="ru-RU" sz="2000" i="1" dirty="0" err="1"/>
              <a:t>Възможности</a:t>
            </a:r>
            <a:r>
              <a:rPr lang="ru-RU" sz="2000" i="1" dirty="0"/>
              <a:t>:</a:t>
            </a:r>
          </a:p>
          <a:p>
            <a:r>
              <a:rPr lang="ru-RU" sz="2000" dirty="0"/>
              <a:t>Финансов</a:t>
            </a:r>
          </a:p>
          <a:p>
            <a:pPr lvl="1"/>
            <a:r>
              <a:rPr lang="ru-RU" sz="2000" dirty="0" err="1"/>
              <a:t>По-ниски</a:t>
            </a:r>
            <a:r>
              <a:rPr lang="ru-RU" sz="2000" dirty="0"/>
              <a:t> </a:t>
            </a:r>
            <a:r>
              <a:rPr lang="ru-RU" sz="2000" dirty="0" err="1"/>
              <a:t>капиталови</a:t>
            </a:r>
            <a:r>
              <a:rPr lang="ru-RU" sz="2000" dirty="0"/>
              <a:t> </a:t>
            </a:r>
            <a:r>
              <a:rPr lang="ru-RU" sz="2000" dirty="0" err="1"/>
              <a:t>изисквания</a:t>
            </a:r>
            <a:r>
              <a:rPr lang="ru-RU" sz="2000" dirty="0"/>
              <a:t> за </a:t>
            </a:r>
            <a:r>
              <a:rPr lang="ru-RU" sz="2000" dirty="0" err="1"/>
              <a:t>влизане</a:t>
            </a:r>
            <a:r>
              <a:rPr lang="ru-RU" sz="2000" dirty="0"/>
              <a:t> в сектора</a:t>
            </a:r>
          </a:p>
          <a:p>
            <a:pPr lvl="1"/>
            <a:r>
              <a:rPr lang="ru-RU" sz="2000" dirty="0"/>
              <a:t>Потенциал за маркетинг с </a:t>
            </a:r>
            <a:r>
              <a:rPr lang="ru-RU" sz="2000" dirty="0" err="1"/>
              <a:t>по-висока</a:t>
            </a:r>
            <a:r>
              <a:rPr lang="ru-RU" sz="2000" dirty="0"/>
              <a:t> </a:t>
            </a:r>
            <a:r>
              <a:rPr lang="ru-RU" sz="2000" dirty="0" err="1"/>
              <a:t>стойност</a:t>
            </a:r>
            <a:r>
              <a:rPr lang="ru-RU" sz="2000" dirty="0"/>
              <a:t> </a:t>
            </a:r>
            <a:r>
              <a:rPr lang="ru-RU" sz="2000" dirty="0" err="1"/>
              <a:t>поради</a:t>
            </a:r>
            <a:r>
              <a:rPr lang="ru-RU" sz="2000" dirty="0"/>
              <a:t> </a:t>
            </a:r>
            <a:r>
              <a:rPr lang="ru-RU" sz="2000" dirty="0" err="1"/>
              <a:t>въглеродно-положителни</a:t>
            </a:r>
            <a:r>
              <a:rPr lang="ru-RU" sz="2000" dirty="0"/>
              <a:t> </a:t>
            </a:r>
            <a:r>
              <a:rPr lang="ru-RU" sz="2000" dirty="0" err="1"/>
              <a:t>крайни</a:t>
            </a:r>
            <a:r>
              <a:rPr lang="ru-RU" sz="2000" dirty="0"/>
              <a:t> </a:t>
            </a:r>
            <a:r>
              <a:rPr lang="ru-RU" sz="2000" dirty="0" err="1"/>
              <a:t>продукти</a:t>
            </a:r>
            <a:r>
              <a:rPr lang="ru-RU" sz="2000" dirty="0"/>
              <a:t>, </a:t>
            </a:r>
            <a:r>
              <a:rPr lang="ru-RU" sz="2000" dirty="0" err="1"/>
              <a:t>отглеждани</a:t>
            </a:r>
            <a:r>
              <a:rPr lang="ru-RU" sz="2000" dirty="0"/>
              <a:t> на </a:t>
            </a:r>
            <a:r>
              <a:rPr lang="ru-RU" sz="2000" dirty="0" err="1"/>
              <a:t>открито</a:t>
            </a:r>
            <a:endParaRPr lang="ru-RU" sz="2000" dirty="0"/>
          </a:p>
          <a:p>
            <a:r>
              <a:rPr lang="ru-RU" sz="2000" dirty="0" err="1"/>
              <a:t>Околна</a:t>
            </a:r>
            <a:r>
              <a:rPr lang="ru-RU" sz="2000" dirty="0"/>
              <a:t> среда</a:t>
            </a:r>
          </a:p>
          <a:p>
            <a:pPr lvl="1"/>
            <a:r>
              <a:rPr lang="ru-RU" sz="2000" dirty="0" err="1"/>
              <a:t>Въглеродно</a:t>
            </a:r>
            <a:r>
              <a:rPr lang="ru-RU" sz="2000" dirty="0"/>
              <a:t> -</a:t>
            </a:r>
            <a:r>
              <a:rPr lang="ru-RU" sz="2000" dirty="0" err="1"/>
              <a:t>положително</a:t>
            </a:r>
            <a:r>
              <a:rPr lang="ru-RU" sz="2000" dirty="0"/>
              <a:t> </a:t>
            </a:r>
            <a:r>
              <a:rPr lang="ru-RU" sz="2000" dirty="0" err="1"/>
              <a:t>отглеждане</a:t>
            </a:r>
            <a:endParaRPr lang="ru-RU" sz="2000" dirty="0"/>
          </a:p>
          <a:p>
            <a:pPr lvl="1"/>
            <a:r>
              <a:rPr lang="ru-RU" sz="2000" dirty="0" err="1"/>
              <a:t>Подобрено</a:t>
            </a:r>
            <a:r>
              <a:rPr lang="ru-RU" sz="2000" dirty="0"/>
              <a:t> биоразнообразие на </a:t>
            </a:r>
            <a:r>
              <a:rPr lang="ru-RU" sz="2000" dirty="0" err="1"/>
              <a:t>почвата</a:t>
            </a:r>
            <a:endParaRPr lang="ru-RU" sz="2000" dirty="0"/>
          </a:p>
          <a:p>
            <a:pPr lvl="1"/>
            <a:r>
              <a:rPr lang="ru-RU" sz="2000" dirty="0" err="1"/>
              <a:t>Създаване</a:t>
            </a:r>
            <a:r>
              <a:rPr lang="ru-RU" sz="2000" dirty="0"/>
              <a:t> на </a:t>
            </a:r>
            <a:r>
              <a:rPr lang="ru-RU" sz="2000" dirty="0" err="1"/>
              <a:t>природни</a:t>
            </a:r>
            <a:r>
              <a:rPr lang="ru-RU" sz="2000" dirty="0"/>
              <a:t> пейзажи</a:t>
            </a:r>
          </a:p>
          <a:p>
            <a:r>
              <a:rPr lang="ru-RU" sz="2000" dirty="0" err="1"/>
              <a:t>Местен</a:t>
            </a:r>
            <a:endParaRPr lang="ru-RU" sz="2000" dirty="0"/>
          </a:p>
          <a:p>
            <a:pPr lvl="1"/>
            <a:r>
              <a:rPr lang="ru-RU" sz="2000" dirty="0" err="1"/>
              <a:t>Деволюция</a:t>
            </a:r>
            <a:r>
              <a:rPr lang="ru-RU" sz="2000" dirty="0"/>
              <a:t> - </a:t>
            </a:r>
            <a:r>
              <a:rPr lang="ru-RU" sz="2000" dirty="0" err="1"/>
              <a:t>повече</a:t>
            </a:r>
            <a:r>
              <a:rPr lang="ru-RU" sz="2000" dirty="0"/>
              <a:t> сила за </a:t>
            </a:r>
            <a:r>
              <a:rPr lang="ru-RU" sz="2000" dirty="0" err="1"/>
              <a:t>вземане</a:t>
            </a:r>
            <a:r>
              <a:rPr lang="ru-RU" sz="2000" dirty="0"/>
              <a:t> на решения на </a:t>
            </a:r>
            <a:r>
              <a:rPr lang="ru-RU" sz="2000" dirty="0" err="1"/>
              <a:t>местно</a:t>
            </a:r>
            <a:r>
              <a:rPr lang="ru-RU" sz="2000" dirty="0"/>
              <a:t> </a:t>
            </a:r>
            <a:r>
              <a:rPr lang="ru-RU" sz="2000" dirty="0" err="1"/>
              <a:t>ниво</a:t>
            </a:r>
            <a:endParaRPr lang="en-GB" sz="2000" dirty="0"/>
          </a:p>
          <a:p>
            <a:endParaRPr lang="bg-BG" dirty="0"/>
          </a:p>
        </p:txBody>
      </p:sp>
    </p:spTree>
    <p:extLst>
      <p:ext uri="{BB962C8B-B14F-4D97-AF65-F5344CB8AC3E}">
        <p14:creationId xmlns:p14="http://schemas.microsoft.com/office/powerpoint/2010/main" val="772298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E9542-9C9B-4906-96B4-297227843776}"/>
              </a:ext>
            </a:extLst>
          </p:cNvPr>
          <p:cNvSpPr>
            <a:spLocks noGrp="1"/>
          </p:cNvSpPr>
          <p:nvPr>
            <p:ph type="title"/>
          </p:nvPr>
        </p:nvSpPr>
        <p:spPr>
          <a:xfrm>
            <a:off x="838200" y="-92075"/>
            <a:ext cx="10515600" cy="1325563"/>
          </a:xfrm>
        </p:spPr>
        <p:txBody>
          <a:bodyPr>
            <a:normAutofit/>
          </a:bodyPr>
          <a:lstStyle/>
          <a:p>
            <a:pPr algn="ctr"/>
            <a:r>
              <a:rPr lang="en-GB" sz="2800" b="1" dirty="0">
                <a:solidFill>
                  <a:srgbClr val="FF0000"/>
                </a:solidFill>
              </a:rPr>
              <a:t>Raising Native Breed Cattle</a:t>
            </a:r>
            <a:r>
              <a:rPr lang="bg-BG" sz="2800" b="1" dirty="0">
                <a:solidFill>
                  <a:srgbClr val="FF0000"/>
                </a:solidFill>
              </a:rPr>
              <a:t/>
            </a:r>
            <a:br>
              <a:rPr lang="bg-BG" sz="2800" b="1" dirty="0">
                <a:solidFill>
                  <a:srgbClr val="FF0000"/>
                </a:solidFill>
              </a:rPr>
            </a:br>
            <a:r>
              <a:rPr lang="ru-RU" sz="2800" b="1" dirty="0"/>
              <a:t>Отглеждане на местна порода говеда</a:t>
            </a:r>
            <a:endParaRPr lang="en-GB" sz="2800" b="1" dirty="0"/>
          </a:p>
        </p:txBody>
      </p:sp>
      <p:sp>
        <p:nvSpPr>
          <p:cNvPr id="3" name="Content Placeholder 2">
            <a:extLst>
              <a:ext uri="{FF2B5EF4-FFF2-40B4-BE49-F238E27FC236}">
                <a16:creationId xmlns:a16="http://schemas.microsoft.com/office/drawing/2014/main" id="{E00E16CC-613C-4EAF-AA0D-18427ACB4C00}"/>
              </a:ext>
            </a:extLst>
          </p:cNvPr>
          <p:cNvSpPr>
            <a:spLocks noGrp="1"/>
          </p:cNvSpPr>
          <p:nvPr>
            <p:ph idx="1"/>
          </p:nvPr>
        </p:nvSpPr>
        <p:spPr>
          <a:xfrm>
            <a:off x="513183" y="1384053"/>
            <a:ext cx="10389559" cy="5212689"/>
          </a:xfrm>
        </p:spPr>
        <p:txBody>
          <a:bodyPr>
            <a:normAutofit lnSpcReduction="10000"/>
          </a:bodyPr>
          <a:lstStyle/>
          <a:p>
            <a:pPr marL="0" indent="0">
              <a:buNone/>
            </a:pPr>
            <a:r>
              <a:rPr lang="en-GB" sz="2000" dirty="0">
                <a:solidFill>
                  <a:schemeClr val="accent6">
                    <a:lumMod val="75000"/>
                  </a:schemeClr>
                </a:solidFill>
              </a:rPr>
              <a:t>Several farmers have stopped raising imported specialized meat breeds of cattle.</a:t>
            </a:r>
          </a:p>
          <a:p>
            <a:r>
              <a:rPr lang="en-GB" sz="2000" dirty="0">
                <a:solidFill>
                  <a:schemeClr val="accent6">
                    <a:lumMod val="75000"/>
                  </a:schemeClr>
                </a:solidFill>
              </a:rPr>
              <a:t>This is because the breeds</a:t>
            </a:r>
          </a:p>
          <a:p>
            <a:pPr lvl="1">
              <a:buFont typeface="Wingdings" pitchFamily="2" charset="2"/>
              <a:buChar char="Ø"/>
            </a:pPr>
            <a:r>
              <a:rPr lang="en-GB" sz="2000" dirty="0">
                <a:solidFill>
                  <a:schemeClr val="accent6">
                    <a:lumMod val="75000"/>
                  </a:schemeClr>
                </a:solidFill>
              </a:rPr>
              <a:t>Require grain-feeding</a:t>
            </a:r>
          </a:p>
          <a:p>
            <a:pPr lvl="1">
              <a:buFont typeface="Wingdings" pitchFamily="2" charset="2"/>
              <a:buChar char="Ø"/>
            </a:pPr>
            <a:r>
              <a:rPr lang="en-GB" sz="2000" dirty="0">
                <a:solidFill>
                  <a:schemeClr val="accent6">
                    <a:lumMod val="75000"/>
                  </a:schemeClr>
                </a:solidFill>
              </a:rPr>
              <a:t>Require extensive housing</a:t>
            </a:r>
          </a:p>
          <a:p>
            <a:pPr lvl="1">
              <a:buFont typeface="Wingdings" pitchFamily="2" charset="2"/>
              <a:buChar char="Ø"/>
            </a:pPr>
            <a:r>
              <a:rPr lang="en-GB" sz="2000" dirty="0">
                <a:solidFill>
                  <a:schemeClr val="accent6">
                    <a:lumMod val="75000"/>
                  </a:schemeClr>
                </a:solidFill>
              </a:rPr>
              <a:t>Require expensive veterinary services</a:t>
            </a:r>
          </a:p>
          <a:p>
            <a:pPr lvl="1">
              <a:buFont typeface="Wingdings" pitchFamily="2" charset="2"/>
              <a:buChar char="Ø"/>
            </a:pPr>
            <a:r>
              <a:rPr lang="en-GB" sz="2000" dirty="0">
                <a:solidFill>
                  <a:schemeClr val="accent6">
                    <a:lumMod val="75000"/>
                  </a:schemeClr>
                </a:solidFill>
              </a:rPr>
              <a:t>Are large and thus eat a lot</a:t>
            </a:r>
          </a:p>
          <a:p>
            <a:r>
              <a:rPr lang="en-GB" sz="2000" dirty="0">
                <a:solidFill>
                  <a:schemeClr val="accent6">
                    <a:lumMod val="75000"/>
                  </a:schemeClr>
                </a:solidFill>
              </a:rPr>
              <a:t>In other words, they are expensive!</a:t>
            </a:r>
            <a:endParaRPr lang="bg-BG" sz="2000" dirty="0">
              <a:solidFill>
                <a:schemeClr val="accent6">
                  <a:lumMod val="75000"/>
                </a:schemeClr>
              </a:solidFill>
            </a:endParaRPr>
          </a:p>
          <a:p>
            <a:endParaRPr lang="bg-BG" sz="2000" dirty="0">
              <a:solidFill>
                <a:schemeClr val="accent6">
                  <a:lumMod val="75000"/>
                </a:schemeClr>
              </a:solidFill>
            </a:endParaRPr>
          </a:p>
          <a:p>
            <a:pPr marL="0" indent="0">
              <a:buNone/>
            </a:pPr>
            <a:r>
              <a:rPr lang="ru-RU" sz="2000" dirty="0"/>
              <a:t>Няколко фермери спряха да отглеждат вносни специализирани месни породи говеда.</a:t>
            </a:r>
          </a:p>
          <a:p>
            <a:r>
              <a:rPr lang="ru-RU" sz="2000" dirty="0"/>
              <a:t>Това е така, защото породите</a:t>
            </a:r>
          </a:p>
          <a:p>
            <a:pPr lvl="1">
              <a:buFont typeface="Wingdings" panose="05000000000000000000" pitchFamily="2" charset="2"/>
              <a:buChar char="Ø"/>
            </a:pPr>
            <a:r>
              <a:rPr lang="ru-RU" sz="1800" dirty="0"/>
              <a:t>Изискват хранене със зърно</a:t>
            </a:r>
          </a:p>
          <a:p>
            <a:pPr lvl="1">
              <a:buFont typeface="Wingdings" panose="05000000000000000000" pitchFamily="2" charset="2"/>
              <a:buChar char="Ø"/>
            </a:pPr>
            <a:r>
              <a:rPr lang="ru-RU" sz="1800" dirty="0"/>
              <a:t>Изискват обширни помещения</a:t>
            </a:r>
          </a:p>
          <a:p>
            <a:pPr lvl="1">
              <a:buFont typeface="Wingdings" panose="05000000000000000000" pitchFamily="2" charset="2"/>
              <a:buChar char="Ø"/>
            </a:pPr>
            <a:r>
              <a:rPr lang="ru-RU" sz="1800" dirty="0"/>
              <a:t>Изискват скъпи ветеринарни услуги</a:t>
            </a:r>
          </a:p>
          <a:p>
            <a:pPr lvl="1">
              <a:buFont typeface="Wingdings" panose="05000000000000000000" pitchFamily="2" charset="2"/>
              <a:buChar char="Ø"/>
            </a:pPr>
            <a:r>
              <a:rPr lang="ru-RU" sz="1800" dirty="0"/>
              <a:t>Са големи и по този начин ядат много</a:t>
            </a:r>
          </a:p>
          <a:p>
            <a:r>
              <a:rPr lang="ru-RU" sz="2000" dirty="0"/>
              <a:t>С други думи, те са скъпи!</a:t>
            </a:r>
            <a:endParaRPr lang="en-GB" sz="2000" dirty="0"/>
          </a:p>
        </p:txBody>
      </p:sp>
    </p:spTree>
    <p:extLst>
      <p:ext uri="{BB962C8B-B14F-4D97-AF65-F5344CB8AC3E}">
        <p14:creationId xmlns:p14="http://schemas.microsoft.com/office/powerpoint/2010/main" val="316876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4E313-4D6B-4695-84E1-092BEBF06B70}"/>
              </a:ext>
            </a:extLst>
          </p:cNvPr>
          <p:cNvSpPr>
            <a:spLocks noGrp="1"/>
          </p:cNvSpPr>
          <p:nvPr>
            <p:ph type="title"/>
          </p:nvPr>
        </p:nvSpPr>
        <p:spPr>
          <a:xfrm>
            <a:off x="838200" y="111968"/>
            <a:ext cx="10515600" cy="849086"/>
          </a:xfrm>
        </p:spPr>
        <p:txBody>
          <a:bodyPr>
            <a:normAutofit fontScale="90000"/>
          </a:bodyPr>
          <a:lstStyle/>
          <a:p>
            <a:pPr algn="ctr"/>
            <a:r>
              <a:rPr kumimoji="0" lang="en-GB" sz="2800" b="1" i="0" u="none" strike="noStrike" kern="1200" cap="none" spc="0" normalizeH="0" baseline="0" noProof="0" dirty="0">
                <a:ln>
                  <a:noFill/>
                </a:ln>
                <a:solidFill>
                  <a:srgbClr val="FF0000"/>
                </a:solidFill>
                <a:effectLst/>
                <a:uLnTx/>
                <a:uFillTx/>
                <a:latin typeface="Calibri Light" panose="020F0302020204030204"/>
                <a:ea typeface="+mj-ea"/>
                <a:cs typeface="+mj-cs"/>
              </a:rPr>
              <a:t>Raising Native Breed Cattle</a:t>
            </a:r>
            <a:r>
              <a:rPr kumimoji="0" lang="bg-BG" sz="2800" b="1" i="0" u="none" strike="noStrike" kern="1200" cap="none" spc="0" normalizeH="0" baseline="0" noProof="0" dirty="0">
                <a:ln>
                  <a:noFill/>
                </a:ln>
                <a:solidFill>
                  <a:srgbClr val="FF0000"/>
                </a:solidFill>
                <a:effectLst/>
                <a:uLnTx/>
                <a:uFillTx/>
                <a:latin typeface="Calibri Light" panose="020F0302020204030204"/>
                <a:ea typeface="+mj-ea"/>
                <a:cs typeface="+mj-cs"/>
              </a:rPr>
              <a:t/>
            </a:r>
            <a:br>
              <a:rPr kumimoji="0" lang="bg-BG" sz="2800" b="1" i="0" u="none" strike="noStrike" kern="1200" cap="none" spc="0" normalizeH="0" baseline="0" noProof="0" dirty="0">
                <a:ln>
                  <a:noFill/>
                </a:ln>
                <a:solidFill>
                  <a:srgbClr val="FF0000"/>
                </a:solidFill>
                <a:effectLst/>
                <a:uLnTx/>
                <a:uFillTx/>
                <a:latin typeface="Calibri Light" panose="020F0302020204030204"/>
                <a:ea typeface="+mj-ea"/>
                <a:cs typeface="+mj-cs"/>
              </a:rPr>
            </a:br>
            <a:r>
              <a:rPr kumimoji="0" lang="ru-RU" sz="2800" b="1" i="0" u="none" strike="noStrike" kern="1200" cap="none" spc="0" normalizeH="0" baseline="0" noProof="0" dirty="0">
                <a:ln>
                  <a:noFill/>
                </a:ln>
                <a:solidFill>
                  <a:prstClr val="black"/>
                </a:solidFill>
                <a:effectLst/>
                <a:uLnTx/>
                <a:uFillTx/>
                <a:latin typeface="Calibri Light" panose="020F0302020204030204"/>
                <a:ea typeface="+mj-ea"/>
                <a:cs typeface="+mj-cs"/>
              </a:rPr>
              <a:t>Отглеждане на местна порода говеда</a:t>
            </a:r>
            <a:endParaRPr lang="en-GB" sz="5400" b="1" dirty="0">
              <a:solidFill>
                <a:srgbClr val="FF0000"/>
              </a:solidFill>
            </a:endParaRPr>
          </a:p>
        </p:txBody>
      </p:sp>
      <p:sp>
        <p:nvSpPr>
          <p:cNvPr id="3" name="Content Placeholder 2">
            <a:extLst>
              <a:ext uri="{FF2B5EF4-FFF2-40B4-BE49-F238E27FC236}">
                <a16:creationId xmlns:a16="http://schemas.microsoft.com/office/drawing/2014/main" id="{7D57BB15-ABE5-4497-8B0F-2158D51326A8}"/>
              </a:ext>
            </a:extLst>
          </p:cNvPr>
          <p:cNvSpPr>
            <a:spLocks noGrp="1"/>
          </p:cNvSpPr>
          <p:nvPr>
            <p:ph idx="1"/>
          </p:nvPr>
        </p:nvSpPr>
        <p:spPr>
          <a:xfrm>
            <a:off x="838200" y="1170910"/>
            <a:ext cx="10515600" cy="5006053"/>
          </a:xfrm>
        </p:spPr>
        <p:txBody>
          <a:bodyPr/>
          <a:lstStyle/>
          <a:p>
            <a:r>
              <a:rPr lang="en-GB" sz="2000" dirty="0">
                <a:solidFill>
                  <a:schemeClr val="accent6">
                    <a:lumMod val="75000"/>
                  </a:schemeClr>
                </a:solidFill>
              </a:rPr>
              <a:t>Instead they have replaced their herds with traditional native breeds</a:t>
            </a:r>
          </a:p>
          <a:p>
            <a:pPr lvl="1"/>
            <a:r>
              <a:rPr lang="en-GB" sz="2000" dirty="0">
                <a:solidFill>
                  <a:schemeClr val="accent6">
                    <a:lumMod val="75000"/>
                  </a:schemeClr>
                </a:solidFill>
              </a:rPr>
              <a:t>i.e. in Scotland, replacing Charolais with Ayrshire Reds.</a:t>
            </a:r>
            <a:endParaRPr lang="bg-BG" sz="2000" dirty="0">
              <a:solidFill>
                <a:schemeClr val="accent6">
                  <a:lumMod val="75000"/>
                </a:schemeClr>
              </a:solidFill>
            </a:endParaRPr>
          </a:p>
          <a:p>
            <a:r>
              <a:rPr lang="ru-RU" sz="2000" dirty="0"/>
              <a:t>Вместо това те са заменили стадата си с традиционни местни породи</a:t>
            </a:r>
          </a:p>
          <a:p>
            <a:r>
              <a:rPr lang="ru-RU" sz="2000" dirty="0"/>
              <a:t>т.е.в Шотландия, заместват Charolais с Ayrshire Reds.</a:t>
            </a:r>
            <a:endParaRPr lang="en-GB" sz="2000" dirty="0"/>
          </a:p>
          <a:p>
            <a:endParaRPr lang="en-GB" dirty="0"/>
          </a:p>
        </p:txBody>
      </p:sp>
      <p:pic>
        <p:nvPicPr>
          <p:cNvPr id="4" name="Picture 3">
            <a:extLst>
              <a:ext uri="{FF2B5EF4-FFF2-40B4-BE49-F238E27FC236}">
                <a16:creationId xmlns:a16="http://schemas.microsoft.com/office/drawing/2014/main" id="{075E576C-CF80-433E-A2A7-5F54236BC535}"/>
              </a:ext>
            </a:extLst>
          </p:cNvPr>
          <p:cNvPicPr>
            <a:picLocks noChangeAspect="1"/>
          </p:cNvPicPr>
          <p:nvPr/>
        </p:nvPicPr>
        <p:blipFill>
          <a:blip r:embed="rId2"/>
          <a:stretch>
            <a:fillRect/>
          </a:stretch>
        </p:blipFill>
        <p:spPr>
          <a:xfrm>
            <a:off x="1401096" y="3286431"/>
            <a:ext cx="3077598" cy="3077598"/>
          </a:xfrm>
          <a:prstGeom prst="rect">
            <a:avLst/>
          </a:prstGeom>
        </p:spPr>
      </p:pic>
      <p:pic>
        <p:nvPicPr>
          <p:cNvPr id="5" name="Picture 4">
            <a:extLst>
              <a:ext uri="{FF2B5EF4-FFF2-40B4-BE49-F238E27FC236}">
                <a16:creationId xmlns:a16="http://schemas.microsoft.com/office/drawing/2014/main" id="{88E1DB65-AD65-4838-8255-61A42F0E4976}"/>
              </a:ext>
            </a:extLst>
          </p:cNvPr>
          <p:cNvPicPr>
            <a:picLocks noChangeAspect="1"/>
          </p:cNvPicPr>
          <p:nvPr/>
        </p:nvPicPr>
        <p:blipFill>
          <a:blip r:embed="rId3"/>
          <a:stretch>
            <a:fillRect/>
          </a:stretch>
        </p:blipFill>
        <p:spPr>
          <a:xfrm>
            <a:off x="6096000" y="2913566"/>
            <a:ext cx="4983755" cy="3737816"/>
          </a:xfrm>
          <a:prstGeom prst="rect">
            <a:avLst/>
          </a:prstGeom>
        </p:spPr>
      </p:pic>
    </p:spTree>
    <p:extLst>
      <p:ext uri="{BB962C8B-B14F-4D97-AF65-F5344CB8AC3E}">
        <p14:creationId xmlns:p14="http://schemas.microsoft.com/office/powerpoint/2010/main" val="2954461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DCE20EF-DD44-40D6-B9C6-3E1FB57AA14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401878"/>
            <a:ext cx="4366437" cy="2456121"/>
          </a:xfrm>
          <a:prstGeom prst="rect">
            <a:avLst/>
          </a:prstGeom>
        </p:spPr>
      </p:pic>
      <p:sp>
        <p:nvSpPr>
          <p:cNvPr id="2" name="Title 1">
            <a:extLst>
              <a:ext uri="{FF2B5EF4-FFF2-40B4-BE49-F238E27FC236}">
                <a16:creationId xmlns:a16="http://schemas.microsoft.com/office/drawing/2014/main" id="{E178C1C2-03C8-464B-92FD-E7AED9BDD982}"/>
              </a:ext>
            </a:extLst>
          </p:cNvPr>
          <p:cNvSpPr>
            <a:spLocks noGrp="1"/>
          </p:cNvSpPr>
          <p:nvPr>
            <p:ph type="title"/>
          </p:nvPr>
        </p:nvSpPr>
        <p:spPr>
          <a:xfrm>
            <a:off x="378414" y="31189"/>
            <a:ext cx="10515600" cy="911203"/>
          </a:xfrm>
        </p:spPr>
        <p:txBody>
          <a:bodyPr>
            <a:normAutofit/>
          </a:bodyPr>
          <a:lstStyle/>
          <a:p>
            <a:r>
              <a:rPr kumimoji="0" lang="en-GB" sz="2500" b="1" i="0" u="none" strike="noStrike" kern="1200" cap="none" spc="0" normalizeH="0" baseline="0" noProof="0" dirty="0">
                <a:ln>
                  <a:noFill/>
                </a:ln>
                <a:solidFill>
                  <a:srgbClr val="FF0000"/>
                </a:solidFill>
                <a:effectLst/>
                <a:uLnTx/>
                <a:uFillTx/>
                <a:latin typeface="Calibri Light" panose="020F0302020204030204"/>
                <a:ea typeface="+mj-ea"/>
                <a:cs typeface="+mj-cs"/>
              </a:rPr>
              <a:t>Raising Native Breed Cattle</a:t>
            </a:r>
            <a:r>
              <a:rPr kumimoji="0" lang="bg-BG" sz="2500" b="1" i="0" u="none" strike="noStrike" kern="1200" cap="none" spc="0" normalizeH="0" baseline="0" noProof="0" dirty="0">
                <a:ln>
                  <a:noFill/>
                </a:ln>
                <a:solidFill>
                  <a:srgbClr val="FF0000"/>
                </a:solidFill>
                <a:effectLst/>
                <a:uLnTx/>
                <a:uFillTx/>
                <a:latin typeface="Calibri Light" panose="020F0302020204030204"/>
                <a:ea typeface="+mj-ea"/>
                <a:cs typeface="+mj-cs"/>
              </a:rPr>
              <a:t/>
            </a:r>
            <a:br>
              <a:rPr kumimoji="0" lang="bg-BG" sz="2500" b="1" i="0" u="none" strike="noStrike" kern="1200" cap="none" spc="0" normalizeH="0" baseline="0" noProof="0" dirty="0">
                <a:ln>
                  <a:noFill/>
                </a:ln>
                <a:solidFill>
                  <a:srgbClr val="FF0000"/>
                </a:solidFill>
                <a:effectLst/>
                <a:uLnTx/>
                <a:uFillTx/>
                <a:latin typeface="Calibri Light" panose="020F0302020204030204"/>
                <a:ea typeface="+mj-ea"/>
                <a:cs typeface="+mj-cs"/>
              </a:rPr>
            </a:br>
            <a:r>
              <a:rPr kumimoji="0" lang="ru-RU" sz="2500" b="1" i="0" u="none" strike="noStrike" kern="1200" cap="none" spc="0" normalizeH="0" baseline="0" noProof="0" dirty="0">
                <a:ln>
                  <a:noFill/>
                </a:ln>
                <a:solidFill>
                  <a:prstClr val="black"/>
                </a:solidFill>
                <a:effectLst/>
                <a:uLnTx/>
                <a:uFillTx/>
                <a:latin typeface="Calibri Light" panose="020F0302020204030204"/>
                <a:ea typeface="+mj-ea"/>
                <a:cs typeface="+mj-cs"/>
              </a:rPr>
              <a:t>Отглеждане на местна порода говеда</a:t>
            </a:r>
            <a:endParaRPr lang="en-GB" sz="5400" b="1" dirty="0">
              <a:solidFill>
                <a:srgbClr val="FF0000"/>
              </a:solidFill>
            </a:endParaRPr>
          </a:p>
        </p:txBody>
      </p:sp>
      <p:sp>
        <p:nvSpPr>
          <p:cNvPr id="3" name="Content Placeholder 2">
            <a:extLst>
              <a:ext uri="{FF2B5EF4-FFF2-40B4-BE49-F238E27FC236}">
                <a16:creationId xmlns:a16="http://schemas.microsoft.com/office/drawing/2014/main" id="{74114FE8-CF93-4F26-AA04-0B549090C373}"/>
              </a:ext>
            </a:extLst>
          </p:cNvPr>
          <p:cNvSpPr>
            <a:spLocks noGrp="1"/>
          </p:cNvSpPr>
          <p:nvPr>
            <p:ph idx="1"/>
          </p:nvPr>
        </p:nvSpPr>
        <p:spPr>
          <a:xfrm>
            <a:off x="756829" y="1275425"/>
            <a:ext cx="10515600" cy="4351338"/>
          </a:xfrm>
        </p:spPr>
        <p:txBody>
          <a:bodyPr>
            <a:normAutofit/>
          </a:bodyPr>
          <a:lstStyle/>
          <a:p>
            <a:r>
              <a:rPr lang="en-GB" sz="2000" dirty="0"/>
              <a:t>A former student of HGUt has done the same, </a:t>
            </a:r>
            <a:br>
              <a:rPr lang="en-GB" sz="2000" dirty="0"/>
            </a:br>
            <a:r>
              <a:rPr lang="en-GB" sz="2000" dirty="0"/>
              <a:t>using the traditional breed </a:t>
            </a:r>
            <a:r>
              <a:rPr lang="en-GB" sz="2000" dirty="0" err="1"/>
              <a:t>Vestlandsk</a:t>
            </a:r>
            <a:r>
              <a:rPr lang="en-GB" sz="2000" dirty="0"/>
              <a:t> </a:t>
            </a:r>
            <a:r>
              <a:rPr lang="en-GB" sz="2000" dirty="0" err="1"/>
              <a:t>Fjordfe</a:t>
            </a:r>
            <a:r>
              <a:rPr lang="en-GB" sz="2000" dirty="0"/>
              <a:t>.</a:t>
            </a:r>
            <a:endParaRPr lang="bg-BG" sz="2000" dirty="0"/>
          </a:p>
          <a:p>
            <a:r>
              <a:rPr lang="ru-RU" sz="2000" dirty="0">
                <a:solidFill>
                  <a:schemeClr val="accent6">
                    <a:lumMod val="75000"/>
                  </a:schemeClr>
                </a:solidFill>
              </a:rPr>
              <a:t>Бивш студент на HGUt направи същото, </a:t>
            </a:r>
          </a:p>
          <a:p>
            <a:pPr marL="0" indent="0">
              <a:buNone/>
            </a:pPr>
            <a:r>
              <a:rPr lang="ru-RU" sz="2000" dirty="0">
                <a:solidFill>
                  <a:schemeClr val="accent6">
                    <a:lumMod val="75000"/>
                  </a:schemeClr>
                </a:solidFill>
              </a:rPr>
              <a:t>използвайки традиционната порода Vestlandsk Fjordfe.</a:t>
            </a:r>
            <a:endParaRPr lang="bg-BG" sz="2000" dirty="0">
              <a:solidFill>
                <a:schemeClr val="accent6">
                  <a:lumMod val="75000"/>
                </a:schemeClr>
              </a:solidFill>
            </a:endParaRPr>
          </a:p>
          <a:p>
            <a:endParaRPr lang="en-GB" sz="2000" dirty="0">
              <a:solidFill>
                <a:schemeClr val="accent6">
                  <a:lumMod val="75000"/>
                </a:schemeClr>
              </a:solidFill>
            </a:endParaRPr>
          </a:p>
          <a:p>
            <a:pPr marL="457200" lvl="1" indent="0">
              <a:buNone/>
            </a:pPr>
            <a:r>
              <a:rPr lang="en-GB" sz="2000" dirty="0">
                <a:solidFill>
                  <a:schemeClr val="accent6">
                    <a:lumMod val="75000"/>
                  </a:schemeClr>
                </a:solidFill>
              </a:rPr>
              <a:t> </a:t>
            </a:r>
          </a:p>
        </p:txBody>
      </p:sp>
      <p:pic>
        <p:nvPicPr>
          <p:cNvPr id="4" name="Picture 3">
            <a:extLst>
              <a:ext uri="{FF2B5EF4-FFF2-40B4-BE49-F238E27FC236}">
                <a16:creationId xmlns:a16="http://schemas.microsoft.com/office/drawing/2014/main" id="{9DDAD695-FD76-4067-92AD-C151376ECF1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62092" y="2858077"/>
            <a:ext cx="2548245" cy="4007668"/>
          </a:xfrm>
          <a:prstGeom prst="rect">
            <a:avLst/>
          </a:prstGeom>
        </p:spPr>
      </p:pic>
      <p:pic>
        <p:nvPicPr>
          <p:cNvPr id="7" name="Picture 6">
            <a:extLst>
              <a:ext uri="{FF2B5EF4-FFF2-40B4-BE49-F238E27FC236}">
                <a16:creationId xmlns:a16="http://schemas.microsoft.com/office/drawing/2014/main" id="{D28CC151-28EE-455D-9F94-0BAEFE879C9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10336" y="3795822"/>
            <a:ext cx="5281663" cy="3062177"/>
          </a:xfrm>
          <a:prstGeom prst="rect">
            <a:avLst/>
          </a:prstGeom>
        </p:spPr>
      </p:pic>
      <p:pic>
        <p:nvPicPr>
          <p:cNvPr id="8" name="Picture 7">
            <a:extLst>
              <a:ext uri="{FF2B5EF4-FFF2-40B4-BE49-F238E27FC236}">
                <a16:creationId xmlns:a16="http://schemas.microsoft.com/office/drawing/2014/main" id="{95BDF04B-0EFF-4EC7-8145-4DDD9142079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38089" y="466060"/>
            <a:ext cx="2734340" cy="2734340"/>
          </a:xfrm>
          <a:prstGeom prst="rect">
            <a:avLst/>
          </a:prstGeom>
        </p:spPr>
      </p:pic>
    </p:spTree>
    <p:extLst>
      <p:ext uri="{BB962C8B-B14F-4D97-AF65-F5344CB8AC3E}">
        <p14:creationId xmlns:p14="http://schemas.microsoft.com/office/powerpoint/2010/main" val="41243767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2920A-9434-4682-91E1-0440AFF776E0}"/>
              </a:ext>
            </a:extLst>
          </p:cNvPr>
          <p:cNvSpPr>
            <a:spLocks noGrp="1"/>
          </p:cNvSpPr>
          <p:nvPr>
            <p:ph type="title"/>
          </p:nvPr>
        </p:nvSpPr>
        <p:spPr>
          <a:xfrm>
            <a:off x="838200" y="1"/>
            <a:ext cx="10515600" cy="998375"/>
          </a:xfrm>
        </p:spPr>
        <p:txBody>
          <a:bodyPr>
            <a:normAutofit/>
          </a:bodyPr>
          <a:lstStyle/>
          <a:p>
            <a:pPr algn="ctr"/>
            <a:r>
              <a:rPr kumimoji="0" lang="en-GB" sz="2500" b="1" i="0" u="none" strike="noStrike" kern="1200" cap="none" spc="0" normalizeH="0" baseline="0" noProof="0" dirty="0">
                <a:ln>
                  <a:noFill/>
                </a:ln>
                <a:solidFill>
                  <a:srgbClr val="FF0000"/>
                </a:solidFill>
                <a:effectLst/>
                <a:uLnTx/>
                <a:uFillTx/>
                <a:latin typeface="Calibri Light" panose="020F0302020204030204"/>
                <a:ea typeface="+mj-ea"/>
                <a:cs typeface="+mj-cs"/>
              </a:rPr>
              <a:t>Raising Native Breed Cattle</a:t>
            </a:r>
            <a:r>
              <a:rPr kumimoji="0" lang="bg-BG" sz="2500" b="1" i="0" u="none" strike="noStrike" kern="1200" cap="none" spc="0" normalizeH="0" baseline="0" noProof="0" dirty="0">
                <a:ln>
                  <a:noFill/>
                </a:ln>
                <a:solidFill>
                  <a:srgbClr val="FF0000"/>
                </a:solidFill>
                <a:effectLst/>
                <a:uLnTx/>
                <a:uFillTx/>
                <a:latin typeface="Calibri Light" panose="020F0302020204030204"/>
                <a:ea typeface="+mj-ea"/>
                <a:cs typeface="+mj-cs"/>
              </a:rPr>
              <a:t/>
            </a:r>
            <a:br>
              <a:rPr kumimoji="0" lang="bg-BG" sz="2500" b="1" i="0" u="none" strike="noStrike" kern="1200" cap="none" spc="0" normalizeH="0" baseline="0" noProof="0" dirty="0">
                <a:ln>
                  <a:noFill/>
                </a:ln>
                <a:solidFill>
                  <a:srgbClr val="FF0000"/>
                </a:solidFill>
                <a:effectLst/>
                <a:uLnTx/>
                <a:uFillTx/>
                <a:latin typeface="Calibri Light" panose="020F0302020204030204"/>
                <a:ea typeface="+mj-ea"/>
                <a:cs typeface="+mj-cs"/>
              </a:rPr>
            </a:br>
            <a:r>
              <a:rPr kumimoji="0" lang="ru-RU" sz="2500" b="1" i="0" u="none" strike="noStrike" kern="1200" cap="none" spc="0" normalizeH="0" baseline="0" noProof="0" dirty="0">
                <a:ln>
                  <a:noFill/>
                </a:ln>
                <a:solidFill>
                  <a:prstClr val="black"/>
                </a:solidFill>
                <a:effectLst/>
                <a:uLnTx/>
                <a:uFillTx/>
                <a:latin typeface="Calibri Light" panose="020F0302020204030204"/>
                <a:ea typeface="+mj-ea"/>
                <a:cs typeface="+mj-cs"/>
              </a:rPr>
              <a:t>Отглеждане на местна порода говеда</a:t>
            </a:r>
            <a:endParaRPr lang="en-GB" sz="5400" b="1" dirty="0">
              <a:solidFill>
                <a:srgbClr val="FF0000"/>
              </a:solidFill>
            </a:endParaRPr>
          </a:p>
        </p:txBody>
      </p:sp>
      <p:sp>
        <p:nvSpPr>
          <p:cNvPr id="3" name="Content Placeholder 2">
            <a:extLst>
              <a:ext uri="{FF2B5EF4-FFF2-40B4-BE49-F238E27FC236}">
                <a16:creationId xmlns:a16="http://schemas.microsoft.com/office/drawing/2014/main" id="{A26C2627-E011-4833-8E45-9C8663B87E18}"/>
              </a:ext>
            </a:extLst>
          </p:cNvPr>
          <p:cNvSpPr>
            <a:spLocks noGrp="1"/>
          </p:cNvSpPr>
          <p:nvPr>
            <p:ph sz="half" idx="1"/>
          </p:nvPr>
        </p:nvSpPr>
        <p:spPr>
          <a:xfrm>
            <a:off x="137546" y="998376"/>
            <a:ext cx="4723703" cy="5035576"/>
          </a:xfrm>
        </p:spPr>
        <p:txBody>
          <a:bodyPr>
            <a:normAutofit/>
          </a:bodyPr>
          <a:lstStyle/>
          <a:p>
            <a:pPr marL="0" indent="0">
              <a:buNone/>
            </a:pPr>
            <a:r>
              <a:rPr lang="en-GB" sz="1800" u="sng" dirty="0">
                <a:solidFill>
                  <a:schemeClr val="accent6">
                    <a:lumMod val="75000"/>
                  </a:schemeClr>
                </a:solidFill>
              </a:rPr>
              <a:t>Native cattle </a:t>
            </a:r>
          </a:p>
          <a:p>
            <a:pPr lvl="1"/>
            <a:r>
              <a:rPr lang="en-GB" sz="1800" dirty="0">
                <a:solidFill>
                  <a:schemeClr val="accent6">
                    <a:lumMod val="75000"/>
                  </a:schemeClr>
                </a:solidFill>
              </a:rPr>
              <a:t>Tend to be more robust, stay healthier </a:t>
            </a:r>
          </a:p>
          <a:p>
            <a:pPr lvl="1"/>
            <a:r>
              <a:rPr lang="en-GB" sz="1800" dirty="0">
                <a:solidFill>
                  <a:schemeClr val="accent6">
                    <a:lumMod val="75000"/>
                  </a:schemeClr>
                </a:solidFill>
              </a:rPr>
              <a:t>More efficient at converting wild </a:t>
            </a:r>
            <a:endParaRPr lang="bg-BG" sz="1800" dirty="0">
              <a:solidFill>
                <a:schemeClr val="accent6">
                  <a:lumMod val="75000"/>
                </a:schemeClr>
              </a:solidFill>
            </a:endParaRPr>
          </a:p>
          <a:p>
            <a:pPr marL="457200" lvl="1" indent="0">
              <a:buNone/>
            </a:pPr>
            <a:r>
              <a:rPr lang="bg-BG" sz="1800" dirty="0">
                <a:solidFill>
                  <a:schemeClr val="accent6">
                    <a:lumMod val="75000"/>
                  </a:schemeClr>
                </a:solidFill>
              </a:rPr>
              <a:t>    </a:t>
            </a:r>
            <a:r>
              <a:rPr lang="en-GB" sz="1800" dirty="0">
                <a:solidFill>
                  <a:schemeClr val="accent6">
                    <a:lumMod val="75000"/>
                  </a:schemeClr>
                </a:solidFill>
              </a:rPr>
              <a:t>pasturage to protein</a:t>
            </a:r>
          </a:p>
          <a:p>
            <a:pPr lvl="1"/>
            <a:r>
              <a:rPr lang="en-GB" sz="1800" dirty="0">
                <a:solidFill>
                  <a:schemeClr val="accent6">
                    <a:lumMod val="75000"/>
                  </a:schemeClr>
                </a:solidFill>
              </a:rPr>
              <a:t>Require less grain feeds</a:t>
            </a:r>
          </a:p>
          <a:p>
            <a:pPr lvl="1"/>
            <a:r>
              <a:rPr lang="en-GB" sz="1800" dirty="0">
                <a:solidFill>
                  <a:schemeClr val="accent6">
                    <a:lumMod val="75000"/>
                  </a:schemeClr>
                </a:solidFill>
              </a:rPr>
              <a:t>Stay outside most of the year</a:t>
            </a:r>
          </a:p>
          <a:p>
            <a:pPr marL="0" indent="0">
              <a:spcBef>
                <a:spcPts val="1600"/>
              </a:spcBef>
              <a:buNone/>
            </a:pPr>
            <a:r>
              <a:rPr lang="en-GB" sz="1800" u="sng" dirty="0">
                <a:solidFill>
                  <a:schemeClr val="accent6">
                    <a:lumMod val="75000"/>
                  </a:schemeClr>
                </a:solidFill>
              </a:rPr>
              <a:t>The farming requires</a:t>
            </a:r>
          </a:p>
          <a:p>
            <a:pPr lvl="1"/>
            <a:r>
              <a:rPr lang="en-GB" sz="1800" dirty="0">
                <a:solidFill>
                  <a:schemeClr val="accent6">
                    <a:lumMod val="75000"/>
                  </a:schemeClr>
                </a:solidFill>
              </a:rPr>
              <a:t>Less capital for buildings, haymaking, etc</a:t>
            </a:r>
          </a:p>
          <a:p>
            <a:pPr lvl="1"/>
            <a:r>
              <a:rPr lang="en-GB" sz="1800" dirty="0">
                <a:solidFill>
                  <a:schemeClr val="accent6">
                    <a:lumMod val="75000"/>
                  </a:schemeClr>
                </a:solidFill>
              </a:rPr>
              <a:t>Cheaper inputs into production</a:t>
            </a:r>
          </a:p>
          <a:p>
            <a:pPr lvl="1"/>
            <a:r>
              <a:rPr lang="en-GB" sz="1800" dirty="0">
                <a:solidFill>
                  <a:schemeClr val="accent6">
                    <a:lumMod val="75000"/>
                  </a:schemeClr>
                </a:solidFill>
              </a:rPr>
              <a:t>More extensive land</a:t>
            </a:r>
          </a:p>
          <a:p>
            <a:pPr marL="0" indent="0">
              <a:spcBef>
                <a:spcPts val="1600"/>
              </a:spcBef>
              <a:buNone/>
            </a:pPr>
            <a:r>
              <a:rPr lang="en-GB" sz="1800" u="sng" dirty="0">
                <a:solidFill>
                  <a:schemeClr val="accent6">
                    <a:lumMod val="75000"/>
                  </a:schemeClr>
                </a:solidFill>
              </a:rPr>
              <a:t>The product</a:t>
            </a:r>
          </a:p>
          <a:p>
            <a:pPr lvl="1"/>
            <a:r>
              <a:rPr lang="en-GB" sz="1800" dirty="0">
                <a:solidFill>
                  <a:schemeClr val="accent6">
                    <a:lumMod val="75000"/>
                  </a:schemeClr>
                </a:solidFill>
              </a:rPr>
              <a:t>High animal welfare labelled</a:t>
            </a:r>
          </a:p>
          <a:p>
            <a:pPr lvl="1"/>
            <a:r>
              <a:rPr lang="en-GB" sz="1800" dirty="0">
                <a:solidFill>
                  <a:schemeClr val="accent6">
                    <a:lumMod val="75000"/>
                  </a:schemeClr>
                </a:solidFill>
              </a:rPr>
              <a:t>Can charge a premium</a:t>
            </a:r>
          </a:p>
          <a:p>
            <a:pPr lvl="1"/>
            <a:r>
              <a:rPr lang="en-GB" sz="1800" dirty="0">
                <a:solidFill>
                  <a:schemeClr val="accent6">
                    <a:lumMod val="75000"/>
                  </a:schemeClr>
                </a:solidFill>
              </a:rPr>
              <a:t>High quality</a:t>
            </a:r>
          </a:p>
          <a:p>
            <a:pPr marL="457200" lvl="1" indent="0">
              <a:buNone/>
            </a:pPr>
            <a:endParaRPr lang="en-GB" dirty="0"/>
          </a:p>
        </p:txBody>
      </p:sp>
      <p:sp>
        <p:nvSpPr>
          <p:cNvPr id="4" name="Plassholder for innhold 3">
            <a:extLst>
              <a:ext uri="{FF2B5EF4-FFF2-40B4-BE49-F238E27FC236}">
                <a16:creationId xmlns:a16="http://schemas.microsoft.com/office/drawing/2014/main" id="{1D3F1DE6-80EB-DC47-9E2F-A4C022D96BE8}"/>
              </a:ext>
            </a:extLst>
          </p:cNvPr>
          <p:cNvSpPr>
            <a:spLocks noGrp="1"/>
          </p:cNvSpPr>
          <p:nvPr>
            <p:ph sz="half" idx="2"/>
          </p:nvPr>
        </p:nvSpPr>
        <p:spPr>
          <a:xfrm>
            <a:off x="928433" y="5658345"/>
            <a:ext cx="3930112" cy="2747963"/>
          </a:xfrm>
        </p:spPr>
        <p:txBody>
          <a:bodyPr>
            <a:normAutofit/>
          </a:bodyPr>
          <a:lstStyle/>
          <a:p>
            <a:r>
              <a:rPr lang="en-GB" sz="1800" b="1" dirty="0">
                <a:solidFill>
                  <a:srgbClr val="FF0000"/>
                </a:solidFill>
              </a:rPr>
              <a:t>They produce less volume of meat</a:t>
            </a:r>
          </a:p>
          <a:p>
            <a:r>
              <a:rPr lang="en-GB" sz="1800" b="1" dirty="0">
                <a:solidFill>
                  <a:srgbClr val="FF0000"/>
                </a:solidFill>
              </a:rPr>
              <a:t>But make more profit per kilogram sold</a:t>
            </a:r>
          </a:p>
          <a:p>
            <a:endParaRPr lang="nb-NO" dirty="0"/>
          </a:p>
        </p:txBody>
      </p:sp>
      <p:sp>
        <p:nvSpPr>
          <p:cNvPr id="5" name="TekstSylinder 4">
            <a:extLst>
              <a:ext uri="{FF2B5EF4-FFF2-40B4-BE49-F238E27FC236}">
                <a16:creationId xmlns:a16="http://schemas.microsoft.com/office/drawing/2014/main" id="{BE4BBC76-397E-1F40-9DF5-2C6C95EB35FB}"/>
              </a:ext>
            </a:extLst>
          </p:cNvPr>
          <p:cNvSpPr txBox="1"/>
          <p:nvPr/>
        </p:nvSpPr>
        <p:spPr>
          <a:xfrm>
            <a:off x="2541722" y="6726264"/>
            <a:ext cx="184731" cy="369332"/>
          </a:xfrm>
          <a:prstGeom prst="rect">
            <a:avLst/>
          </a:prstGeom>
          <a:noFill/>
        </p:spPr>
        <p:txBody>
          <a:bodyPr wrap="none" rtlCol="0">
            <a:spAutoFit/>
          </a:bodyPr>
          <a:lstStyle/>
          <a:p>
            <a:endParaRPr lang="nb-NO" dirty="0"/>
          </a:p>
        </p:txBody>
      </p:sp>
      <p:sp>
        <p:nvSpPr>
          <p:cNvPr id="6" name="TextBox 5">
            <a:extLst>
              <a:ext uri="{FF2B5EF4-FFF2-40B4-BE49-F238E27FC236}">
                <a16:creationId xmlns:a16="http://schemas.microsoft.com/office/drawing/2014/main" id="{A5339FE2-5CB4-472C-8F5D-34B0458AC99F}"/>
              </a:ext>
            </a:extLst>
          </p:cNvPr>
          <p:cNvSpPr txBox="1"/>
          <p:nvPr/>
        </p:nvSpPr>
        <p:spPr>
          <a:xfrm>
            <a:off x="5318449" y="1296955"/>
            <a:ext cx="6158204" cy="3970318"/>
          </a:xfrm>
          <a:prstGeom prst="rect">
            <a:avLst/>
          </a:prstGeom>
          <a:noFill/>
        </p:spPr>
        <p:txBody>
          <a:bodyPr wrap="square" rtlCol="0">
            <a:spAutoFit/>
          </a:bodyPr>
          <a:lstStyle/>
          <a:p>
            <a:r>
              <a:rPr lang="ru-RU" u="sng" dirty="0" err="1"/>
              <a:t>Местен</a:t>
            </a:r>
            <a:r>
              <a:rPr lang="ru-RU" u="sng" dirty="0"/>
              <a:t> добитък</a:t>
            </a:r>
          </a:p>
          <a:p>
            <a:pPr marL="285750" indent="-285750">
              <a:buFont typeface="Arial" panose="020B0604020202020204" pitchFamily="34" charset="0"/>
              <a:buChar char="•"/>
            </a:pPr>
            <a:r>
              <a:rPr lang="ru-RU" dirty="0"/>
              <a:t>Склонни да бъдат по-здрави, остават по-здрави</a:t>
            </a:r>
          </a:p>
          <a:p>
            <a:pPr marL="285750" indent="-285750">
              <a:buFont typeface="Arial" panose="020B0604020202020204" pitchFamily="34" charset="0"/>
              <a:buChar char="•"/>
            </a:pPr>
            <a:r>
              <a:rPr lang="ru-RU" dirty="0"/>
              <a:t>По-ефективно при преобразуване на диво пасище за протеини</a:t>
            </a:r>
          </a:p>
          <a:p>
            <a:pPr marL="285750" indent="-285750">
              <a:buFont typeface="Arial" panose="020B0604020202020204" pitchFamily="34" charset="0"/>
              <a:buChar char="•"/>
            </a:pPr>
            <a:r>
              <a:rPr lang="ru-RU" dirty="0"/>
              <a:t>Изискват по-малко зърнени храни</a:t>
            </a:r>
          </a:p>
          <a:p>
            <a:pPr marL="285750" indent="-285750">
              <a:buFont typeface="Arial" panose="020B0604020202020204" pitchFamily="34" charset="0"/>
              <a:buChar char="•"/>
            </a:pPr>
            <a:r>
              <a:rPr lang="ru-RU" dirty="0"/>
              <a:t>Стойте извън голяма част от годината</a:t>
            </a:r>
          </a:p>
          <a:p>
            <a:r>
              <a:rPr lang="ru-RU" u="sng" dirty="0"/>
              <a:t>Земеделието изисква</a:t>
            </a:r>
          </a:p>
          <a:p>
            <a:pPr marL="285750" indent="-285750">
              <a:buFont typeface="Arial" panose="020B0604020202020204" pitchFamily="34" charset="0"/>
              <a:buChar char="•"/>
            </a:pPr>
            <a:r>
              <a:rPr lang="ru-RU" dirty="0"/>
              <a:t>По-малко капитал за сгради, сено и т.н.</a:t>
            </a:r>
          </a:p>
          <a:p>
            <a:pPr marL="285750" indent="-285750">
              <a:buFont typeface="Arial" panose="020B0604020202020204" pitchFamily="34" charset="0"/>
              <a:buChar char="•"/>
            </a:pPr>
            <a:r>
              <a:rPr lang="ru-RU" dirty="0"/>
              <a:t>По-евтини суровини в производството</a:t>
            </a:r>
          </a:p>
          <a:p>
            <a:pPr marL="285750" indent="-285750">
              <a:buFont typeface="Arial" panose="020B0604020202020204" pitchFamily="34" charset="0"/>
              <a:buChar char="•"/>
            </a:pPr>
            <a:r>
              <a:rPr lang="ru-RU" dirty="0"/>
              <a:t>По-обширна земя</a:t>
            </a:r>
          </a:p>
          <a:p>
            <a:r>
              <a:rPr lang="ru-RU" u="sng" dirty="0"/>
              <a:t>Продуктът</a:t>
            </a:r>
          </a:p>
          <a:p>
            <a:pPr marL="285750" indent="-285750">
              <a:buFont typeface="Arial" panose="020B0604020202020204" pitchFamily="34" charset="0"/>
              <a:buChar char="•"/>
            </a:pPr>
            <a:r>
              <a:rPr lang="ru-RU" dirty="0"/>
              <a:t>Високо благосъстояние на животните с етикет</a:t>
            </a:r>
          </a:p>
          <a:p>
            <a:pPr marL="285750" indent="-285750">
              <a:buFont typeface="Arial" panose="020B0604020202020204" pitchFamily="34" charset="0"/>
              <a:buChar char="•"/>
            </a:pPr>
            <a:r>
              <a:rPr lang="ru-RU" dirty="0"/>
              <a:t>Може да начисли премия</a:t>
            </a:r>
          </a:p>
          <a:p>
            <a:pPr marL="285750" indent="-285750">
              <a:buFont typeface="Arial" panose="020B0604020202020204" pitchFamily="34" charset="0"/>
              <a:buChar char="•"/>
            </a:pPr>
            <a:r>
              <a:rPr lang="ru-RU" dirty="0"/>
              <a:t>Високо качество</a:t>
            </a:r>
            <a:endParaRPr lang="bg-BG" dirty="0"/>
          </a:p>
        </p:txBody>
      </p:sp>
      <p:sp>
        <p:nvSpPr>
          <p:cNvPr id="7" name="TextBox 6">
            <a:extLst>
              <a:ext uri="{FF2B5EF4-FFF2-40B4-BE49-F238E27FC236}">
                <a16:creationId xmlns:a16="http://schemas.microsoft.com/office/drawing/2014/main" id="{F7528408-678D-424C-9F50-1BA607353473}"/>
              </a:ext>
            </a:extLst>
          </p:cNvPr>
          <p:cNvSpPr txBox="1"/>
          <p:nvPr/>
        </p:nvSpPr>
        <p:spPr>
          <a:xfrm>
            <a:off x="5380276" y="5267273"/>
            <a:ext cx="3769567" cy="1200329"/>
          </a:xfrm>
          <a:prstGeom prst="rect">
            <a:avLst/>
          </a:prstGeom>
          <a:noFill/>
        </p:spPr>
        <p:txBody>
          <a:bodyPr wrap="square" rtlCol="0">
            <a:spAutoFit/>
          </a:bodyPr>
          <a:lstStyle/>
          <a:p>
            <a:pPr marL="285750" indent="-285750">
              <a:buFont typeface="Arial" panose="020B0604020202020204" pitchFamily="34" charset="0"/>
              <a:buChar char="•"/>
            </a:pPr>
            <a:r>
              <a:rPr lang="ru-RU" b="1" dirty="0">
                <a:solidFill>
                  <a:srgbClr val="C00000"/>
                </a:solidFill>
              </a:rPr>
              <a:t>Те произвеждат по-малък обем месо</a:t>
            </a:r>
          </a:p>
          <a:p>
            <a:pPr marL="285750" indent="-285750">
              <a:buFont typeface="Arial" panose="020B0604020202020204" pitchFamily="34" charset="0"/>
              <a:buChar char="•"/>
            </a:pPr>
            <a:r>
              <a:rPr lang="ru-RU" b="1" dirty="0">
                <a:solidFill>
                  <a:srgbClr val="C00000"/>
                </a:solidFill>
              </a:rPr>
              <a:t>Но печалбата е по-голяма на продаден килограм</a:t>
            </a:r>
            <a:endParaRPr lang="bg-BG" b="1" dirty="0">
              <a:solidFill>
                <a:srgbClr val="C00000"/>
              </a:solidFill>
            </a:endParaRPr>
          </a:p>
        </p:txBody>
      </p:sp>
    </p:spTree>
    <p:extLst>
      <p:ext uri="{BB962C8B-B14F-4D97-AF65-F5344CB8AC3E}">
        <p14:creationId xmlns:p14="http://schemas.microsoft.com/office/powerpoint/2010/main" val="34445741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A960-0434-43EE-B7B5-8DCDE63FF4E5}"/>
              </a:ext>
            </a:extLst>
          </p:cNvPr>
          <p:cNvSpPr>
            <a:spLocks noGrp="1"/>
          </p:cNvSpPr>
          <p:nvPr>
            <p:ph type="title"/>
          </p:nvPr>
        </p:nvSpPr>
        <p:spPr>
          <a:xfrm>
            <a:off x="660647" y="18255"/>
            <a:ext cx="10515600" cy="1325563"/>
          </a:xfrm>
        </p:spPr>
        <p:txBody>
          <a:bodyPr>
            <a:normAutofit/>
          </a:bodyPr>
          <a:lstStyle/>
          <a:p>
            <a:pPr algn="ctr"/>
            <a:r>
              <a:rPr lang="en-GB" sz="2800" b="1" dirty="0">
                <a:solidFill>
                  <a:srgbClr val="FF0000"/>
                </a:solidFill>
              </a:rPr>
              <a:t>Robotic milking parlours</a:t>
            </a:r>
            <a:r>
              <a:rPr lang="bg-BG" sz="2800" b="1" dirty="0">
                <a:solidFill>
                  <a:srgbClr val="FF0000"/>
                </a:solidFill>
              </a:rPr>
              <a:t/>
            </a:r>
            <a:br>
              <a:rPr lang="bg-BG" sz="2800" b="1" dirty="0">
                <a:solidFill>
                  <a:srgbClr val="FF0000"/>
                </a:solidFill>
              </a:rPr>
            </a:br>
            <a:r>
              <a:rPr lang="bg-BG" sz="2800" b="1" dirty="0"/>
              <a:t>Роботизирани доилни зали</a:t>
            </a:r>
            <a:endParaRPr lang="en-GB" sz="2800" b="1" dirty="0"/>
          </a:p>
        </p:txBody>
      </p:sp>
      <p:sp>
        <p:nvSpPr>
          <p:cNvPr id="3" name="Content Placeholder 2">
            <a:extLst>
              <a:ext uri="{FF2B5EF4-FFF2-40B4-BE49-F238E27FC236}">
                <a16:creationId xmlns:a16="http://schemas.microsoft.com/office/drawing/2014/main" id="{E43CA018-FD37-4479-86C2-F292FBD85452}"/>
              </a:ext>
            </a:extLst>
          </p:cNvPr>
          <p:cNvSpPr>
            <a:spLocks noGrp="1"/>
          </p:cNvSpPr>
          <p:nvPr>
            <p:ph idx="1"/>
          </p:nvPr>
        </p:nvSpPr>
        <p:spPr>
          <a:xfrm>
            <a:off x="332173" y="1244454"/>
            <a:ext cx="10515600" cy="5254002"/>
          </a:xfrm>
        </p:spPr>
        <p:txBody>
          <a:bodyPr>
            <a:normAutofit fontScale="92500" lnSpcReduction="10000"/>
          </a:bodyPr>
          <a:lstStyle/>
          <a:p>
            <a:pPr marL="0" marR="0" indent="0" algn="just">
              <a:lnSpc>
                <a:spcPct val="150000"/>
              </a:lnSpc>
              <a:spcBef>
                <a:spcPts val="200"/>
              </a:spcBef>
              <a:spcAft>
                <a:spcPts val="0"/>
              </a:spcAft>
              <a:buNone/>
            </a:pPr>
            <a:r>
              <a:rPr lang="en-GB" sz="1800" u="sng" dirty="0">
                <a:solidFill>
                  <a:schemeClr val="accent6">
                    <a:lumMod val="75000"/>
                  </a:schemeClr>
                </a:solidFill>
                <a:effectLst/>
                <a:latin typeface="Calibri" panose="020F0502020204030204" pitchFamily="34" charset="0"/>
                <a:ea typeface="Times New Roman" panose="02020603050405020304" pitchFamily="18" charset="0"/>
                <a:cs typeface="Calibri" panose="020F0502020204030204" pitchFamily="34" charset="0"/>
              </a:rPr>
              <a:t>Improved animal welfare</a:t>
            </a:r>
          </a:p>
          <a:p>
            <a:pPr algn="just">
              <a:lnSpc>
                <a:spcPct val="150000"/>
              </a:lnSpc>
              <a:spcBef>
                <a:spcPts val="0"/>
              </a:spcBef>
              <a:spcAft>
                <a:spcPts val="800"/>
              </a:spcAft>
            </a:pPr>
            <a:r>
              <a:rPr lang="en-GB" sz="1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Several governmental initiatives to promote high levels of animal welfare within the animal production industry.  </a:t>
            </a:r>
          </a:p>
          <a:p>
            <a:pPr algn="just">
              <a:lnSpc>
                <a:spcPct val="150000"/>
              </a:lnSpc>
              <a:spcBef>
                <a:spcPts val="0"/>
              </a:spcBef>
              <a:spcAft>
                <a:spcPts val="800"/>
              </a:spcAft>
            </a:pPr>
            <a:r>
              <a:rPr lang="en-GB" sz="18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I</a:t>
            </a:r>
            <a:r>
              <a:rPr lang="en-GB" sz="1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ncluding regulations for pig-keeping, free range chickens, and rules regarding both indoor space and the requirement to be outdoors for cattle.  </a:t>
            </a:r>
          </a:p>
          <a:p>
            <a:pPr algn="just">
              <a:lnSpc>
                <a:spcPct val="150000"/>
              </a:lnSpc>
              <a:spcBef>
                <a:spcPts val="0"/>
              </a:spcBef>
              <a:spcAft>
                <a:spcPts val="800"/>
              </a:spcAft>
            </a:pPr>
            <a:r>
              <a:rPr lang="en-GB" sz="1800" dirty="0" err="1">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Simultanously</a:t>
            </a:r>
            <a:r>
              <a:rPr lang="en-GB" sz="18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investing in new, high-welfare systems has presented the opportunity to prepare buildings and fields to match other green goals, such as better separation and reuse of manure, waste, etc.  </a:t>
            </a:r>
          </a:p>
          <a:p>
            <a:pPr marL="0" indent="0">
              <a:buNone/>
            </a:pPr>
            <a:r>
              <a:rPr lang="ru-RU" sz="2000" u="sng" dirty="0"/>
              <a:t>Подобрено хуманно отношение към животните</a:t>
            </a:r>
          </a:p>
          <a:p>
            <a:r>
              <a:rPr lang="ru-RU" sz="2000" dirty="0"/>
              <a:t>Няколко правителствени инициативи за насърчаване на високи нива на хуманно отношение към животните в животновъдната индустрия.</a:t>
            </a:r>
          </a:p>
          <a:p>
            <a:r>
              <a:rPr lang="ru-RU" sz="2000" dirty="0"/>
              <a:t>Включително наредби за отглеждането на свине, пилета без отглеждане и правила относно вътрешното пространство и изискването да бъде на открито за говеда.</a:t>
            </a:r>
          </a:p>
          <a:p>
            <a:r>
              <a:rPr lang="ru-RU" sz="2000" dirty="0"/>
              <a:t>Едновременно с това инвестирането в нови </a:t>
            </a:r>
            <a:r>
              <a:rPr lang="ru-RU" sz="2000" dirty="0" err="1"/>
              <a:t>системи</a:t>
            </a:r>
            <a:r>
              <a:rPr lang="ru-RU" sz="2000" dirty="0"/>
              <a:t> за </a:t>
            </a:r>
            <a:r>
              <a:rPr lang="ru-RU" sz="2000" dirty="0" err="1"/>
              <a:t>постигане</a:t>
            </a:r>
            <a:r>
              <a:rPr lang="ru-RU" sz="2000" dirty="0"/>
              <a:t> на </a:t>
            </a:r>
            <a:r>
              <a:rPr lang="ru-RU" sz="2000" dirty="0" err="1"/>
              <a:t>благосъстояние</a:t>
            </a:r>
            <a:r>
              <a:rPr lang="ru-RU" sz="2000" dirty="0"/>
              <a:t> е предоставило възможност за подготовка на сгради и </a:t>
            </a:r>
            <a:r>
              <a:rPr lang="ru-RU" sz="2000" dirty="0" err="1"/>
              <a:t>земи</a:t>
            </a:r>
            <a:r>
              <a:rPr lang="ru-RU" sz="2000" dirty="0"/>
              <a:t>, които да отговарят на други зелени цели, като по-добро разделяне и повторна употреба на оборски тор, отпадъци и др</a:t>
            </a:r>
            <a:endParaRPr lang="en-GB" sz="2000" dirty="0"/>
          </a:p>
        </p:txBody>
      </p:sp>
    </p:spTree>
    <p:extLst>
      <p:ext uri="{BB962C8B-B14F-4D97-AF65-F5344CB8AC3E}">
        <p14:creationId xmlns:p14="http://schemas.microsoft.com/office/powerpoint/2010/main" val="30154831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B4C6-6D20-445B-92D2-AD044B2ACFB2}"/>
              </a:ext>
            </a:extLst>
          </p:cNvPr>
          <p:cNvSpPr>
            <a:spLocks noGrp="1"/>
          </p:cNvSpPr>
          <p:nvPr>
            <p:ph type="title"/>
          </p:nvPr>
        </p:nvSpPr>
        <p:spPr>
          <a:xfrm>
            <a:off x="838199" y="-105392"/>
            <a:ext cx="10515600" cy="1325563"/>
          </a:xfrm>
        </p:spPr>
        <p:txBody>
          <a:bodyPr>
            <a:normAutofit/>
          </a:bodyPr>
          <a:lstStyle/>
          <a:p>
            <a:pPr algn="ctr"/>
            <a:r>
              <a:rPr kumimoji="0" lang="en-GB" sz="2800" b="1" i="0" u="none" strike="noStrike" kern="1200" cap="none" spc="0" normalizeH="0" baseline="0" noProof="0" dirty="0">
                <a:ln>
                  <a:noFill/>
                </a:ln>
                <a:solidFill>
                  <a:srgbClr val="FF0000"/>
                </a:solidFill>
                <a:effectLst/>
                <a:uLnTx/>
                <a:uFillTx/>
                <a:latin typeface="Calibri Light" panose="020F0302020204030204"/>
                <a:ea typeface="+mj-ea"/>
                <a:cs typeface="+mj-cs"/>
              </a:rPr>
              <a:t>Robotic milking parlours</a:t>
            </a:r>
            <a:r>
              <a:rPr kumimoji="0" lang="bg-BG" sz="2800" b="1" i="0" u="none" strike="noStrike" kern="1200" cap="none" spc="0" normalizeH="0" baseline="0" noProof="0" dirty="0">
                <a:ln>
                  <a:noFill/>
                </a:ln>
                <a:solidFill>
                  <a:srgbClr val="FF0000"/>
                </a:solidFill>
                <a:effectLst/>
                <a:uLnTx/>
                <a:uFillTx/>
                <a:latin typeface="Calibri Light" panose="020F0302020204030204"/>
                <a:ea typeface="+mj-ea"/>
                <a:cs typeface="+mj-cs"/>
              </a:rPr>
              <a:t/>
            </a:r>
            <a:br>
              <a:rPr kumimoji="0" lang="bg-BG" sz="2800" b="1" i="0" u="none" strike="noStrike" kern="1200" cap="none" spc="0" normalizeH="0" baseline="0" noProof="0" dirty="0">
                <a:ln>
                  <a:noFill/>
                </a:ln>
                <a:solidFill>
                  <a:srgbClr val="FF0000"/>
                </a:solidFill>
                <a:effectLst/>
                <a:uLnTx/>
                <a:uFillTx/>
                <a:latin typeface="Calibri Light" panose="020F0302020204030204"/>
                <a:ea typeface="+mj-ea"/>
                <a:cs typeface="+mj-cs"/>
              </a:rPr>
            </a:br>
            <a:r>
              <a:rPr kumimoji="0" lang="bg-BG" sz="2800" b="1" i="0" u="none" strike="noStrike" kern="1200" cap="none" spc="0" normalizeH="0" baseline="0" noProof="0" dirty="0">
                <a:ln>
                  <a:noFill/>
                </a:ln>
                <a:solidFill>
                  <a:prstClr val="black"/>
                </a:solidFill>
                <a:effectLst/>
                <a:uLnTx/>
                <a:uFillTx/>
                <a:latin typeface="Calibri Light" panose="020F0302020204030204"/>
                <a:ea typeface="+mj-ea"/>
                <a:cs typeface="+mj-cs"/>
              </a:rPr>
              <a:t>Роботизирани доилни зали</a:t>
            </a:r>
            <a:endParaRPr lang="en-GB" sz="5400" b="1" dirty="0">
              <a:solidFill>
                <a:srgbClr val="FF0000"/>
              </a:solidFill>
            </a:endParaRPr>
          </a:p>
        </p:txBody>
      </p:sp>
      <p:sp>
        <p:nvSpPr>
          <p:cNvPr id="3" name="Content Placeholder 2">
            <a:extLst>
              <a:ext uri="{FF2B5EF4-FFF2-40B4-BE49-F238E27FC236}">
                <a16:creationId xmlns:a16="http://schemas.microsoft.com/office/drawing/2014/main" id="{81D41073-0AF9-42CE-AECD-4A147DEC5C59}"/>
              </a:ext>
            </a:extLst>
          </p:cNvPr>
          <p:cNvSpPr>
            <a:spLocks noGrp="1"/>
          </p:cNvSpPr>
          <p:nvPr>
            <p:ph idx="1"/>
          </p:nvPr>
        </p:nvSpPr>
        <p:spPr>
          <a:xfrm>
            <a:off x="580747" y="1625369"/>
            <a:ext cx="10677041" cy="4351338"/>
          </a:xfrm>
        </p:spPr>
        <p:txBody>
          <a:bodyPr>
            <a:noAutofit/>
          </a:bodyPr>
          <a:lstStyle/>
          <a:p>
            <a:r>
              <a:rPr lang="en-GB" sz="2200" dirty="0">
                <a:solidFill>
                  <a:schemeClr val="accent6">
                    <a:lumMod val="75000"/>
                  </a:schemeClr>
                </a:solidFill>
              </a:rPr>
              <a:t>Recent innovations in the dairy sector are built around ever increasing herd sizes</a:t>
            </a:r>
          </a:p>
          <a:p>
            <a:r>
              <a:rPr lang="en-GB" sz="2200" dirty="0">
                <a:solidFill>
                  <a:schemeClr val="accent6">
                    <a:lumMod val="75000"/>
                  </a:schemeClr>
                </a:solidFill>
              </a:rPr>
              <a:t>In order to cope with the labour burden of milking large herds (150 +), farmers are encouraged to introduce milking robots</a:t>
            </a:r>
          </a:p>
          <a:p>
            <a:r>
              <a:rPr lang="en-GB" sz="2200" dirty="0">
                <a:solidFill>
                  <a:schemeClr val="accent6">
                    <a:lumMod val="75000"/>
                  </a:schemeClr>
                </a:solidFill>
              </a:rPr>
              <a:t>These robots clean the udder, attach the cups, extract the milk and detach and clean, without human assistance.</a:t>
            </a:r>
            <a:endParaRPr lang="bg-BG" sz="2200" dirty="0">
              <a:solidFill>
                <a:schemeClr val="accent6">
                  <a:lumMod val="75000"/>
                </a:schemeClr>
              </a:solidFill>
            </a:endParaRPr>
          </a:p>
          <a:p>
            <a:endParaRPr lang="bg-BG" sz="2200" dirty="0">
              <a:solidFill>
                <a:schemeClr val="accent6">
                  <a:lumMod val="75000"/>
                </a:schemeClr>
              </a:solidFill>
            </a:endParaRPr>
          </a:p>
          <a:p>
            <a:r>
              <a:rPr lang="ru-RU" sz="2200" dirty="0"/>
              <a:t>Последните иновации в млечния сектор са изградени около непрекъснато увеличаващи се размери стада</a:t>
            </a:r>
          </a:p>
          <a:p>
            <a:r>
              <a:rPr lang="ru-RU" sz="2200" dirty="0"/>
              <a:t>За да се справят с тежестта на труда при доене на големи стада (150+), фермерите се насърчават да представят доилни роботи</a:t>
            </a:r>
          </a:p>
          <a:p>
            <a:r>
              <a:rPr lang="ru-RU" sz="2200" dirty="0"/>
              <a:t>Тези роботи почистват вимето, прикрепват чашките, извличат млякото и се отделят и почистват, без човешка помощ.</a:t>
            </a:r>
            <a:endParaRPr lang="en-GB" sz="2200" dirty="0"/>
          </a:p>
        </p:txBody>
      </p:sp>
    </p:spTree>
    <p:extLst>
      <p:ext uri="{BB962C8B-B14F-4D97-AF65-F5344CB8AC3E}">
        <p14:creationId xmlns:p14="http://schemas.microsoft.com/office/powerpoint/2010/main" val="1455062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FA78E-1387-40AF-9DDC-69F012E1268C}"/>
              </a:ext>
            </a:extLst>
          </p:cNvPr>
          <p:cNvSpPr>
            <a:spLocks noGrp="1"/>
          </p:cNvSpPr>
          <p:nvPr>
            <p:ph type="title"/>
          </p:nvPr>
        </p:nvSpPr>
        <p:spPr>
          <a:xfrm>
            <a:off x="838200" y="-123147"/>
            <a:ext cx="10515600" cy="1325563"/>
          </a:xfrm>
        </p:spPr>
        <p:txBody>
          <a:bodyPr>
            <a:normAutofit/>
          </a:bodyPr>
          <a:lstStyle/>
          <a:p>
            <a:pPr algn="ctr"/>
            <a:r>
              <a:rPr kumimoji="0" lang="en-GB" sz="2800" b="1" i="0" u="none" strike="noStrike" kern="1200" cap="none" spc="0" normalizeH="0" baseline="0" noProof="0" dirty="0">
                <a:ln>
                  <a:noFill/>
                </a:ln>
                <a:solidFill>
                  <a:srgbClr val="FF0000"/>
                </a:solidFill>
                <a:effectLst/>
                <a:uLnTx/>
                <a:uFillTx/>
                <a:latin typeface="Calibri Light" panose="020F0302020204030204"/>
                <a:ea typeface="+mj-ea"/>
                <a:cs typeface="+mj-cs"/>
              </a:rPr>
              <a:t>Robotic milking parlours</a:t>
            </a:r>
            <a:r>
              <a:rPr kumimoji="0" lang="bg-BG" sz="2800" b="1" i="0" u="none" strike="noStrike" kern="1200" cap="none" spc="0" normalizeH="0" baseline="0" noProof="0" dirty="0">
                <a:ln>
                  <a:noFill/>
                </a:ln>
                <a:solidFill>
                  <a:srgbClr val="FF0000"/>
                </a:solidFill>
                <a:effectLst/>
                <a:uLnTx/>
                <a:uFillTx/>
                <a:latin typeface="Calibri Light" panose="020F0302020204030204"/>
                <a:ea typeface="+mj-ea"/>
                <a:cs typeface="+mj-cs"/>
              </a:rPr>
              <a:t/>
            </a:r>
            <a:br>
              <a:rPr kumimoji="0" lang="bg-BG" sz="2800" b="1" i="0" u="none" strike="noStrike" kern="1200" cap="none" spc="0" normalizeH="0" baseline="0" noProof="0" dirty="0">
                <a:ln>
                  <a:noFill/>
                </a:ln>
                <a:solidFill>
                  <a:srgbClr val="FF0000"/>
                </a:solidFill>
                <a:effectLst/>
                <a:uLnTx/>
                <a:uFillTx/>
                <a:latin typeface="Calibri Light" panose="020F0302020204030204"/>
                <a:ea typeface="+mj-ea"/>
                <a:cs typeface="+mj-cs"/>
              </a:rPr>
            </a:br>
            <a:r>
              <a:rPr kumimoji="0" lang="bg-BG" sz="2800" b="1" i="0" u="none" strike="noStrike" kern="1200" cap="none" spc="0" normalizeH="0" baseline="0" noProof="0" dirty="0">
                <a:ln>
                  <a:noFill/>
                </a:ln>
                <a:solidFill>
                  <a:prstClr val="black"/>
                </a:solidFill>
                <a:effectLst/>
                <a:uLnTx/>
                <a:uFillTx/>
                <a:latin typeface="Calibri Light" panose="020F0302020204030204"/>
                <a:ea typeface="+mj-ea"/>
                <a:cs typeface="+mj-cs"/>
              </a:rPr>
              <a:t>Роботизирани доилни зали</a:t>
            </a:r>
            <a:endParaRPr lang="en-GB" sz="5400" b="1" dirty="0">
              <a:solidFill>
                <a:srgbClr val="FF0000"/>
              </a:solidFill>
            </a:endParaRPr>
          </a:p>
        </p:txBody>
      </p:sp>
      <p:sp>
        <p:nvSpPr>
          <p:cNvPr id="3" name="Content Placeholder 2">
            <a:extLst>
              <a:ext uri="{FF2B5EF4-FFF2-40B4-BE49-F238E27FC236}">
                <a16:creationId xmlns:a16="http://schemas.microsoft.com/office/drawing/2014/main" id="{157AEE99-9BA0-4A97-8D7F-1116DF2E5621}"/>
              </a:ext>
            </a:extLst>
          </p:cNvPr>
          <p:cNvSpPr>
            <a:spLocks noGrp="1"/>
          </p:cNvSpPr>
          <p:nvPr>
            <p:ph idx="1"/>
          </p:nvPr>
        </p:nvSpPr>
        <p:spPr/>
        <p:txBody>
          <a:bodyPr>
            <a:normAutofit/>
          </a:bodyPr>
          <a:lstStyle/>
          <a:p>
            <a:r>
              <a:rPr lang="en-GB" sz="2000" dirty="0">
                <a:solidFill>
                  <a:schemeClr val="accent6">
                    <a:lumMod val="75000"/>
                  </a:schemeClr>
                </a:solidFill>
              </a:rPr>
              <a:t>Further, the cows wear radio-frequency ear tags and, with these, can trigger gates and the milking apparatus directly, and independently of human help.  </a:t>
            </a:r>
          </a:p>
          <a:p>
            <a:pPr lvl="1"/>
            <a:r>
              <a:rPr lang="en-GB" sz="2000" dirty="0">
                <a:solidFill>
                  <a:schemeClr val="accent6">
                    <a:lumMod val="75000"/>
                  </a:schemeClr>
                </a:solidFill>
              </a:rPr>
              <a:t>As a result, they can present themselves for milking when they want to.</a:t>
            </a:r>
          </a:p>
          <a:p>
            <a:r>
              <a:rPr lang="en-GB" sz="2000" dirty="0">
                <a:solidFill>
                  <a:schemeClr val="accent6">
                    <a:lumMod val="75000"/>
                  </a:schemeClr>
                </a:solidFill>
              </a:rPr>
              <a:t>Farmers have access to large digital datasets and analysis tools so they can monitor the herd, backing up their own on-the-ground monitoring</a:t>
            </a:r>
            <a:endParaRPr lang="bg-BG" sz="2000" dirty="0">
              <a:solidFill>
                <a:schemeClr val="accent6">
                  <a:lumMod val="75000"/>
                </a:schemeClr>
              </a:solidFill>
            </a:endParaRPr>
          </a:p>
          <a:p>
            <a:pPr marL="0" indent="0">
              <a:buNone/>
            </a:pPr>
            <a:endParaRPr lang="bg-BG" sz="2000" dirty="0">
              <a:solidFill>
                <a:schemeClr val="accent6">
                  <a:lumMod val="75000"/>
                </a:schemeClr>
              </a:solidFill>
            </a:endParaRPr>
          </a:p>
          <a:p>
            <a:r>
              <a:rPr lang="ru-RU" sz="2000" dirty="0"/>
              <a:t>Освен това кравите носят радиочестотни ушни марки и с тях могат да задействат портите и доилния апарат директно и независимо от помощта на човека.</a:t>
            </a:r>
          </a:p>
          <a:p>
            <a:r>
              <a:rPr lang="ru-RU" sz="2000" dirty="0"/>
              <a:t>В резултат на това те могат да </a:t>
            </a:r>
            <a:r>
              <a:rPr lang="bg-BG" sz="2000" dirty="0" smtClean="0"/>
              <a:t>са готови</a:t>
            </a:r>
            <a:r>
              <a:rPr lang="ru-RU" sz="2000" dirty="0" smtClean="0"/>
              <a:t> </a:t>
            </a:r>
            <a:r>
              <a:rPr lang="ru-RU" sz="2000" dirty="0"/>
              <a:t>за </a:t>
            </a:r>
            <a:r>
              <a:rPr lang="ru-RU" sz="2000" dirty="0" err="1" smtClean="0"/>
              <a:t>доене</a:t>
            </a:r>
            <a:r>
              <a:rPr lang="ru-RU" sz="2000" dirty="0"/>
              <a:t> </a:t>
            </a:r>
            <a:r>
              <a:rPr lang="ru-RU" sz="2000" dirty="0" smtClean="0"/>
              <a:t>по всяко </a:t>
            </a:r>
            <a:r>
              <a:rPr lang="ru-RU" sz="2000" dirty="0" err="1" smtClean="0"/>
              <a:t>време</a:t>
            </a:r>
            <a:endParaRPr lang="ru-RU" sz="2000" dirty="0"/>
          </a:p>
          <a:p>
            <a:r>
              <a:rPr lang="ru-RU" sz="2000" dirty="0"/>
              <a:t>Земеделските производители имат достъп до големи цифрови масиви от данни и инструменти за анализ, за да могат да наблюдават стадото, подкрепяйки собствения си мониторинг на място</a:t>
            </a:r>
            <a:endParaRPr lang="en-GB" sz="2000" dirty="0"/>
          </a:p>
        </p:txBody>
      </p:sp>
    </p:spTree>
    <p:extLst>
      <p:ext uri="{BB962C8B-B14F-4D97-AF65-F5344CB8AC3E}">
        <p14:creationId xmlns:p14="http://schemas.microsoft.com/office/powerpoint/2010/main" val="2066978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3D6ED-D679-465C-8277-7A19E95B9FBD}"/>
              </a:ext>
            </a:extLst>
          </p:cNvPr>
          <p:cNvSpPr>
            <a:spLocks noGrp="1"/>
          </p:cNvSpPr>
          <p:nvPr>
            <p:ph type="title"/>
          </p:nvPr>
        </p:nvSpPr>
        <p:spPr>
          <a:xfrm>
            <a:off x="838200" y="0"/>
            <a:ext cx="10515600" cy="1325563"/>
          </a:xfrm>
        </p:spPr>
        <p:txBody>
          <a:bodyPr>
            <a:normAutofit/>
          </a:bodyPr>
          <a:lstStyle/>
          <a:p>
            <a:pPr algn="ctr"/>
            <a:r>
              <a:rPr kumimoji="0" lang="en-GB" sz="2800" b="1" i="0" u="none" strike="noStrike" kern="1200" cap="none" spc="0" normalizeH="0" baseline="0" noProof="0" dirty="0">
                <a:ln>
                  <a:noFill/>
                </a:ln>
                <a:solidFill>
                  <a:srgbClr val="FF0000"/>
                </a:solidFill>
                <a:effectLst/>
                <a:uLnTx/>
                <a:uFillTx/>
                <a:latin typeface="Calibri Light" panose="020F0302020204030204"/>
                <a:ea typeface="+mj-ea"/>
                <a:cs typeface="+mj-cs"/>
              </a:rPr>
              <a:t>Robotic milking parlours</a:t>
            </a:r>
            <a:r>
              <a:rPr kumimoji="0" lang="bg-BG" sz="2800" b="1" i="0" u="none" strike="noStrike" kern="1200" cap="none" spc="0" normalizeH="0" baseline="0" noProof="0" dirty="0">
                <a:ln>
                  <a:noFill/>
                </a:ln>
                <a:solidFill>
                  <a:srgbClr val="FF0000"/>
                </a:solidFill>
                <a:effectLst/>
                <a:uLnTx/>
                <a:uFillTx/>
                <a:latin typeface="Calibri Light" panose="020F0302020204030204"/>
                <a:ea typeface="+mj-ea"/>
                <a:cs typeface="+mj-cs"/>
              </a:rPr>
              <a:t/>
            </a:r>
            <a:br>
              <a:rPr kumimoji="0" lang="bg-BG" sz="2800" b="1" i="0" u="none" strike="noStrike" kern="1200" cap="none" spc="0" normalizeH="0" baseline="0" noProof="0" dirty="0">
                <a:ln>
                  <a:noFill/>
                </a:ln>
                <a:solidFill>
                  <a:srgbClr val="FF0000"/>
                </a:solidFill>
                <a:effectLst/>
                <a:uLnTx/>
                <a:uFillTx/>
                <a:latin typeface="Calibri Light" panose="020F0302020204030204"/>
                <a:ea typeface="+mj-ea"/>
                <a:cs typeface="+mj-cs"/>
              </a:rPr>
            </a:br>
            <a:r>
              <a:rPr kumimoji="0" lang="bg-BG" sz="2800" b="1" i="0" u="none" strike="noStrike" kern="1200" cap="none" spc="0" normalizeH="0" baseline="0" noProof="0" dirty="0">
                <a:ln>
                  <a:noFill/>
                </a:ln>
                <a:solidFill>
                  <a:prstClr val="black"/>
                </a:solidFill>
                <a:effectLst/>
                <a:uLnTx/>
                <a:uFillTx/>
                <a:latin typeface="Calibri Light" panose="020F0302020204030204"/>
                <a:ea typeface="+mj-ea"/>
                <a:cs typeface="+mj-cs"/>
              </a:rPr>
              <a:t>Роботизирани доилни зали</a:t>
            </a:r>
            <a:endParaRPr lang="en-GB" sz="5400" b="1" dirty="0">
              <a:solidFill>
                <a:srgbClr val="FF0000"/>
              </a:solidFill>
            </a:endParaRPr>
          </a:p>
        </p:txBody>
      </p:sp>
      <p:sp>
        <p:nvSpPr>
          <p:cNvPr id="3" name="Content Placeholder 2">
            <a:extLst>
              <a:ext uri="{FF2B5EF4-FFF2-40B4-BE49-F238E27FC236}">
                <a16:creationId xmlns:a16="http://schemas.microsoft.com/office/drawing/2014/main" id="{2B50BB68-689C-4F6B-B93A-9AD8475AF3DF}"/>
              </a:ext>
            </a:extLst>
          </p:cNvPr>
          <p:cNvSpPr>
            <a:spLocks noGrp="1"/>
          </p:cNvSpPr>
          <p:nvPr>
            <p:ph idx="1"/>
          </p:nvPr>
        </p:nvSpPr>
        <p:spPr>
          <a:xfrm>
            <a:off x="749423" y="1757327"/>
            <a:ext cx="10515600" cy="4162183"/>
          </a:xfrm>
        </p:spPr>
        <p:txBody>
          <a:bodyPr>
            <a:normAutofit/>
          </a:bodyPr>
          <a:lstStyle/>
          <a:p>
            <a:r>
              <a:rPr lang="en-GB" sz="2200" dirty="0">
                <a:solidFill>
                  <a:schemeClr val="accent6">
                    <a:lumMod val="75000"/>
                  </a:schemeClr>
                </a:solidFill>
              </a:rPr>
              <a:t>An argument is made, however, that this particular innovation improves animal welfare as the animals can present themselves when ready for milking</a:t>
            </a:r>
          </a:p>
          <a:p>
            <a:r>
              <a:rPr lang="en-GB" sz="2200" dirty="0">
                <a:solidFill>
                  <a:schemeClr val="accent6">
                    <a:lumMod val="75000"/>
                  </a:schemeClr>
                </a:solidFill>
              </a:rPr>
              <a:t>This fits well with the overall Norwegian discourse of high animal welfare in production, leading to high quality food.</a:t>
            </a:r>
            <a:endParaRPr lang="bg-BG" sz="2200" dirty="0">
              <a:solidFill>
                <a:schemeClr val="accent6">
                  <a:lumMod val="75000"/>
                </a:schemeClr>
              </a:solidFill>
            </a:endParaRPr>
          </a:p>
          <a:p>
            <a:endParaRPr lang="en-GB" sz="2200" dirty="0">
              <a:solidFill>
                <a:schemeClr val="accent6">
                  <a:lumMod val="75000"/>
                </a:schemeClr>
              </a:solidFill>
            </a:endParaRPr>
          </a:p>
          <a:p>
            <a:r>
              <a:rPr lang="ru-RU" sz="2200" dirty="0"/>
              <a:t>Аргументира се обаче, че тази конкретна иновация подобрява хуманното отношение към животните, тъй </a:t>
            </a:r>
            <a:r>
              <a:rPr lang="ru-RU" sz="2200" dirty="0" err="1"/>
              <a:t>като</a:t>
            </a:r>
            <a:r>
              <a:rPr lang="ru-RU" sz="2200" dirty="0"/>
              <a:t> </a:t>
            </a:r>
            <a:r>
              <a:rPr lang="ru-RU" sz="2200" dirty="0" err="1"/>
              <a:t>тя</a:t>
            </a:r>
            <a:r>
              <a:rPr lang="ru-RU" sz="2200" dirty="0"/>
              <a:t> </a:t>
            </a:r>
            <a:r>
              <a:rPr lang="ru-RU" sz="2200" dirty="0" err="1"/>
              <a:t>функционира</a:t>
            </a:r>
            <a:r>
              <a:rPr lang="ru-RU" sz="2200" dirty="0"/>
              <a:t>, </a:t>
            </a:r>
            <a:r>
              <a:rPr lang="ru-RU" sz="2200" dirty="0" err="1"/>
              <a:t>когато</a:t>
            </a:r>
            <a:r>
              <a:rPr lang="ru-RU" sz="2200" dirty="0"/>
              <a:t> </a:t>
            </a:r>
            <a:r>
              <a:rPr lang="ru-RU" sz="2200" dirty="0" err="1"/>
              <a:t>животните</a:t>
            </a:r>
            <a:r>
              <a:rPr lang="ru-RU" sz="2200" dirty="0"/>
              <a:t> </a:t>
            </a:r>
            <a:r>
              <a:rPr lang="ru-RU" sz="2200" dirty="0" err="1"/>
              <a:t>са</a:t>
            </a:r>
            <a:r>
              <a:rPr lang="ru-RU" sz="2200" dirty="0"/>
              <a:t> готови за доене</a:t>
            </a:r>
          </a:p>
          <a:p>
            <a:r>
              <a:rPr lang="ru-RU" sz="2200" dirty="0"/>
              <a:t>Това се вписва добре в общия норвежки дискурс за високото хуманно отношение към животните в производството, което води до висококачествена храна.</a:t>
            </a:r>
            <a:endParaRPr lang="en-GB" sz="2200" dirty="0"/>
          </a:p>
        </p:txBody>
      </p:sp>
    </p:spTree>
    <p:extLst>
      <p:ext uri="{BB962C8B-B14F-4D97-AF65-F5344CB8AC3E}">
        <p14:creationId xmlns:p14="http://schemas.microsoft.com/office/powerpoint/2010/main" val="11965515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6502B7-0E82-49E7-A83B-72F7AD6AB4F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23542" y="4466657"/>
            <a:ext cx="3237740" cy="2157954"/>
          </a:xfrm>
          <a:prstGeom prst="rect">
            <a:avLst/>
          </a:prstGeom>
        </p:spPr>
      </p:pic>
      <p:sp>
        <p:nvSpPr>
          <p:cNvPr id="2" name="Title 1">
            <a:extLst>
              <a:ext uri="{FF2B5EF4-FFF2-40B4-BE49-F238E27FC236}">
                <a16:creationId xmlns:a16="http://schemas.microsoft.com/office/drawing/2014/main" id="{47AB046C-2D22-4083-B575-523B35F5F9BC}"/>
              </a:ext>
            </a:extLst>
          </p:cNvPr>
          <p:cNvSpPr>
            <a:spLocks noGrp="1"/>
          </p:cNvSpPr>
          <p:nvPr>
            <p:ph type="title"/>
          </p:nvPr>
        </p:nvSpPr>
        <p:spPr>
          <a:xfrm>
            <a:off x="838200" y="1142"/>
            <a:ext cx="10515600" cy="1202656"/>
          </a:xfrm>
        </p:spPr>
        <p:txBody>
          <a:bodyPr>
            <a:normAutofit/>
          </a:bodyPr>
          <a:lstStyle/>
          <a:p>
            <a:pPr algn="ctr"/>
            <a:r>
              <a:rPr lang="en-GB" sz="2800" b="1" dirty="0">
                <a:solidFill>
                  <a:srgbClr val="FF0000"/>
                </a:solidFill>
              </a:rPr>
              <a:t>Planting exotic plants</a:t>
            </a:r>
            <a:r>
              <a:rPr lang="bg-BG" sz="2800" b="1" dirty="0">
                <a:solidFill>
                  <a:srgbClr val="FF0000"/>
                </a:solidFill>
              </a:rPr>
              <a:t/>
            </a:r>
            <a:br>
              <a:rPr lang="bg-BG" sz="2800" b="1" dirty="0">
                <a:solidFill>
                  <a:srgbClr val="FF0000"/>
                </a:solidFill>
              </a:rPr>
            </a:br>
            <a:r>
              <a:rPr lang="bg-BG" sz="2800" b="1" dirty="0"/>
              <a:t>Засаждане на екзотични растения</a:t>
            </a:r>
            <a:endParaRPr lang="en-GB" sz="2800" b="1" dirty="0"/>
          </a:p>
        </p:txBody>
      </p:sp>
      <p:sp>
        <p:nvSpPr>
          <p:cNvPr id="3" name="Content Placeholder 2">
            <a:extLst>
              <a:ext uri="{FF2B5EF4-FFF2-40B4-BE49-F238E27FC236}">
                <a16:creationId xmlns:a16="http://schemas.microsoft.com/office/drawing/2014/main" id="{221FFD26-6634-40AE-82CC-62BCCA2E6190}"/>
              </a:ext>
            </a:extLst>
          </p:cNvPr>
          <p:cNvSpPr>
            <a:spLocks noGrp="1"/>
          </p:cNvSpPr>
          <p:nvPr>
            <p:ph idx="1"/>
          </p:nvPr>
        </p:nvSpPr>
        <p:spPr>
          <a:xfrm>
            <a:off x="616577" y="1296103"/>
            <a:ext cx="10515600" cy="4351338"/>
          </a:xfrm>
        </p:spPr>
        <p:txBody>
          <a:bodyPr>
            <a:noAutofit/>
          </a:bodyPr>
          <a:lstStyle/>
          <a:p>
            <a:pPr algn="just">
              <a:lnSpc>
                <a:spcPct val="150000"/>
              </a:lnSpc>
              <a:spcBef>
                <a:spcPts val="0"/>
              </a:spcBef>
              <a:spcAft>
                <a:spcPts val="800"/>
              </a:spcAft>
            </a:pP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Norway – and the Jæren region in particular – has invested highly in greenhouse production. </a:t>
            </a:r>
          </a:p>
          <a:p>
            <a:pPr algn="just">
              <a:lnSpc>
                <a:spcPct val="150000"/>
              </a:lnSpc>
              <a:spcBef>
                <a:spcPts val="0"/>
              </a:spcBef>
              <a:spcAft>
                <a:spcPts val="800"/>
              </a:spcAft>
            </a:pP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These artificial environments can be used to produce more than the usual tomatoes, cucumbers and paprikas.   </a:t>
            </a:r>
          </a:p>
          <a:p>
            <a:pPr algn="just">
              <a:lnSpc>
                <a:spcPct val="150000"/>
              </a:lnSpc>
              <a:spcBef>
                <a:spcPts val="0"/>
              </a:spcBef>
              <a:spcAft>
                <a:spcPts val="800"/>
              </a:spcAft>
            </a:pP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One example of this is a trial project to grow Mexican </a:t>
            </a:r>
            <a:r>
              <a:rPr lang="en-GB" sz="2000" i="1"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tomatillos</a:t>
            </a: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in greenhouses.  </a:t>
            </a:r>
            <a:endParaRPr lang="bg-BG"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spcAft>
                <a:spcPts val="800"/>
              </a:spcAft>
              <a:buNone/>
            </a:pPr>
            <a:endParaRPr lang="bg-BG"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0"/>
              </a:spcBef>
              <a:spcAft>
                <a:spcPts val="800"/>
              </a:spcAft>
            </a:pPr>
            <a:r>
              <a:rPr lang="ru-RU" sz="2000" dirty="0"/>
              <a:t>Норвегия - и по-специално регионът Йерен - инвестира много в оранжерийно производство.</a:t>
            </a:r>
          </a:p>
          <a:p>
            <a:pPr algn="just">
              <a:lnSpc>
                <a:spcPct val="150000"/>
              </a:lnSpc>
              <a:spcBef>
                <a:spcPts val="0"/>
              </a:spcBef>
              <a:spcAft>
                <a:spcPts val="800"/>
              </a:spcAft>
            </a:pPr>
            <a:r>
              <a:rPr lang="ru-RU" sz="2000" dirty="0"/>
              <a:t>Тези изкуствени среди могат да се използват за производство на повече от обичайните домати, краставици и червени пиперки.</a:t>
            </a:r>
          </a:p>
          <a:p>
            <a:pPr algn="just">
              <a:lnSpc>
                <a:spcPct val="150000"/>
              </a:lnSpc>
              <a:spcBef>
                <a:spcPts val="0"/>
              </a:spcBef>
              <a:spcAft>
                <a:spcPts val="800"/>
              </a:spcAft>
            </a:pPr>
            <a:r>
              <a:rPr lang="ru-RU" sz="2000" dirty="0"/>
              <a:t>Един пример за това е пробен проект за отглеждане на </a:t>
            </a:r>
            <a:r>
              <a:rPr lang="ru-RU" sz="2000" dirty="0" err="1"/>
              <a:t>мексикански</a:t>
            </a:r>
            <a:r>
              <a:rPr lang="ru-RU" sz="2000" dirty="0"/>
              <a:t> </a:t>
            </a:r>
            <a:r>
              <a:rPr lang="ru-RU" sz="2000" dirty="0" err="1"/>
              <a:t>доматчета</a:t>
            </a:r>
            <a:r>
              <a:rPr lang="ru-RU" sz="2000" dirty="0"/>
              <a:t> в оранжерии.</a:t>
            </a:r>
            <a:endParaRPr lang="en-GB" sz="2000" dirty="0"/>
          </a:p>
        </p:txBody>
      </p:sp>
    </p:spTree>
    <p:extLst>
      <p:ext uri="{BB962C8B-B14F-4D97-AF65-F5344CB8AC3E}">
        <p14:creationId xmlns:p14="http://schemas.microsoft.com/office/powerpoint/2010/main" val="34656377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9A9BF-1CF4-45C7-A2F9-D13ECEE1521A}"/>
              </a:ext>
            </a:extLst>
          </p:cNvPr>
          <p:cNvSpPr>
            <a:spLocks noGrp="1"/>
          </p:cNvSpPr>
          <p:nvPr>
            <p:ph type="title"/>
          </p:nvPr>
        </p:nvSpPr>
        <p:spPr>
          <a:xfrm>
            <a:off x="838200" y="0"/>
            <a:ext cx="10515600" cy="1325563"/>
          </a:xfrm>
        </p:spPr>
        <p:txBody>
          <a:bodyPr>
            <a:normAutofit/>
          </a:bodyPr>
          <a:lstStyle/>
          <a:p>
            <a:pPr algn="ctr"/>
            <a:r>
              <a:rPr kumimoji="0" lang="en-GB" sz="2800" b="1" i="0" u="none" strike="noStrike" kern="1200" cap="none" spc="0" normalizeH="0" baseline="0" noProof="0" dirty="0">
                <a:ln>
                  <a:noFill/>
                </a:ln>
                <a:solidFill>
                  <a:srgbClr val="FF0000"/>
                </a:solidFill>
                <a:effectLst/>
                <a:uLnTx/>
                <a:uFillTx/>
                <a:latin typeface="Calibri Light" panose="020F0302020204030204"/>
                <a:ea typeface="+mj-ea"/>
                <a:cs typeface="+mj-cs"/>
              </a:rPr>
              <a:t>Planting exotic plants</a:t>
            </a:r>
            <a:r>
              <a:rPr kumimoji="0" lang="bg-BG" sz="2800" b="1" i="0" u="none" strike="noStrike" kern="1200" cap="none" spc="0" normalizeH="0" baseline="0" noProof="0" dirty="0">
                <a:ln>
                  <a:noFill/>
                </a:ln>
                <a:solidFill>
                  <a:srgbClr val="FF0000"/>
                </a:solidFill>
                <a:effectLst/>
                <a:uLnTx/>
                <a:uFillTx/>
                <a:latin typeface="Calibri Light" panose="020F0302020204030204"/>
                <a:ea typeface="+mj-ea"/>
                <a:cs typeface="+mj-cs"/>
              </a:rPr>
              <a:t/>
            </a:r>
            <a:br>
              <a:rPr kumimoji="0" lang="bg-BG" sz="2800" b="1" i="0" u="none" strike="noStrike" kern="1200" cap="none" spc="0" normalizeH="0" baseline="0" noProof="0" dirty="0">
                <a:ln>
                  <a:noFill/>
                </a:ln>
                <a:solidFill>
                  <a:srgbClr val="FF0000"/>
                </a:solidFill>
                <a:effectLst/>
                <a:uLnTx/>
                <a:uFillTx/>
                <a:latin typeface="Calibri Light" panose="020F0302020204030204"/>
                <a:ea typeface="+mj-ea"/>
                <a:cs typeface="+mj-cs"/>
              </a:rPr>
            </a:br>
            <a:r>
              <a:rPr kumimoji="0" lang="bg-BG" sz="2800" b="1" i="0" u="none" strike="noStrike" kern="1200" cap="none" spc="0" normalizeH="0" baseline="0" noProof="0" dirty="0">
                <a:ln>
                  <a:noFill/>
                </a:ln>
                <a:solidFill>
                  <a:prstClr val="black"/>
                </a:solidFill>
                <a:effectLst/>
                <a:uLnTx/>
                <a:uFillTx/>
                <a:latin typeface="Calibri Light" panose="020F0302020204030204"/>
                <a:ea typeface="+mj-ea"/>
                <a:cs typeface="+mj-cs"/>
              </a:rPr>
              <a:t>Засаждане на екзотични растения</a:t>
            </a:r>
            <a:endParaRPr lang="en-GB" sz="5400" b="1" dirty="0">
              <a:solidFill>
                <a:srgbClr val="FF0000"/>
              </a:solidFill>
            </a:endParaRPr>
          </a:p>
        </p:txBody>
      </p:sp>
      <p:sp>
        <p:nvSpPr>
          <p:cNvPr id="3" name="Content Placeholder 2">
            <a:extLst>
              <a:ext uri="{FF2B5EF4-FFF2-40B4-BE49-F238E27FC236}">
                <a16:creationId xmlns:a16="http://schemas.microsoft.com/office/drawing/2014/main" id="{28211608-FCAD-4E4F-8E87-C9CF4969E4C3}"/>
              </a:ext>
            </a:extLst>
          </p:cNvPr>
          <p:cNvSpPr>
            <a:spLocks noGrp="1"/>
          </p:cNvSpPr>
          <p:nvPr>
            <p:ph idx="1"/>
          </p:nvPr>
        </p:nvSpPr>
        <p:spPr>
          <a:xfrm>
            <a:off x="500848" y="1532661"/>
            <a:ext cx="10515600" cy="4351338"/>
          </a:xfrm>
        </p:spPr>
        <p:txBody>
          <a:bodyPr>
            <a:normAutofit/>
          </a:bodyPr>
          <a:lstStyle/>
          <a:p>
            <a:r>
              <a:rPr kumimoji="0" lang="en-GB" sz="2000" b="0"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This was successful and the Mexican entrepreneur is now supporting commercial production of tomatillos through her creation of salsas which sell into the local market.  </a:t>
            </a:r>
          </a:p>
          <a:p>
            <a:r>
              <a:rPr kumimoji="0" lang="en-GB" sz="2000" b="0"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Her new company is called </a:t>
            </a:r>
            <a:r>
              <a:rPr kumimoji="0" lang="en-GB" sz="2000" b="0" i="0" u="none" strike="noStrike" kern="1200" cap="none" spc="0" normalizeH="0" baseline="0" noProof="0" dirty="0" err="1">
                <a:ln>
                  <a:noFill/>
                </a:ln>
                <a:solidFill>
                  <a:schemeClr val="accent6">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Salsitas</a:t>
            </a:r>
            <a:r>
              <a:rPr kumimoji="0" lang="en-GB" sz="2000" b="0"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 and sells both produce and salsas based upon them into the local region.</a:t>
            </a:r>
            <a:endParaRPr kumimoji="0" lang="bg-BG" sz="2000" b="0"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kumimoji="0" lang="bg-BG" sz="2000" b="0"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r>
              <a:rPr lang="ru-RU" sz="2000" dirty="0"/>
              <a:t>Той </a:t>
            </a:r>
            <a:r>
              <a:rPr lang="ru-RU" sz="2000" dirty="0" err="1"/>
              <a:t>беше</a:t>
            </a:r>
            <a:r>
              <a:rPr lang="ru-RU" sz="2000" dirty="0"/>
              <a:t> успешен и </a:t>
            </a:r>
            <a:r>
              <a:rPr lang="ru-RU" sz="2000" dirty="0" err="1"/>
              <a:t>сега</a:t>
            </a:r>
            <a:r>
              <a:rPr lang="ru-RU" sz="2000" dirty="0"/>
              <a:t> </a:t>
            </a:r>
            <a:r>
              <a:rPr lang="ru-RU" sz="2000" dirty="0" err="1"/>
              <a:t>мексиканският</a:t>
            </a:r>
            <a:r>
              <a:rPr lang="ru-RU" sz="2000" dirty="0"/>
              <a:t> </a:t>
            </a:r>
            <a:r>
              <a:rPr lang="ru-RU" sz="2000" dirty="0" err="1"/>
              <a:t>предприемач</a:t>
            </a:r>
            <a:r>
              <a:rPr lang="ru-RU" sz="2000" dirty="0"/>
              <a:t> </a:t>
            </a:r>
            <a:r>
              <a:rPr lang="ru-RU" sz="2000" dirty="0" err="1"/>
              <a:t>подкрепя</a:t>
            </a:r>
            <a:r>
              <a:rPr lang="ru-RU" sz="2000" dirty="0"/>
              <a:t> търговското производство на томатилос чрез създаването на салси, които се продават на местния пазар.</a:t>
            </a:r>
          </a:p>
          <a:p>
            <a:r>
              <a:rPr lang="ru-RU" sz="2000" dirty="0" err="1"/>
              <a:t>Новата</a:t>
            </a:r>
            <a:r>
              <a:rPr lang="ru-RU" sz="2000" dirty="0"/>
              <a:t> </a:t>
            </a:r>
            <a:r>
              <a:rPr lang="ru-RU" sz="2000" dirty="0" err="1"/>
              <a:t>му</a:t>
            </a:r>
            <a:r>
              <a:rPr lang="ru-RU" sz="2000" dirty="0"/>
              <a:t> компания се нарича Salsitas и продава както продукти, така и </a:t>
            </a:r>
          </a:p>
          <a:p>
            <a:pPr marL="0" indent="0">
              <a:buNone/>
            </a:pPr>
            <a:r>
              <a:rPr lang="ru-RU" sz="2000" dirty="0"/>
              <a:t>салси, базирани на тях, в местния регион.</a:t>
            </a:r>
            <a:endParaRPr lang="en-GB" sz="2000" dirty="0"/>
          </a:p>
        </p:txBody>
      </p:sp>
      <p:pic>
        <p:nvPicPr>
          <p:cNvPr id="4" name="Picture 3">
            <a:extLst>
              <a:ext uri="{FF2B5EF4-FFF2-40B4-BE49-F238E27FC236}">
                <a16:creationId xmlns:a16="http://schemas.microsoft.com/office/drawing/2014/main" id="{7206666B-306A-4417-A2DE-97F0EDAE1A1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58775" y="3964172"/>
            <a:ext cx="2893828" cy="2893828"/>
          </a:xfrm>
          <a:prstGeom prst="rect">
            <a:avLst/>
          </a:prstGeom>
        </p:spPr>
      </p:pic>
    </p:spTree>
    <p:extLst>
      <p:ext uri="{BB962C8B-B14F-4D97-AF65-F5344CB8AC3E}">
        <p14:creationId xmlns:p14="http://schemas.microsoft.com/office/powerpoint/2010/main" val="6682802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91E14-C903-4681-AD38-F3340D160CF4}"/>
              </a:ext>
            </a:extLst>
          </p:cNvPr>
          <p:cNvSpPr>
            <a:spLocks noGrp="1"/>
          </p:cNvSpPr>
          <p:nvPr>
            <p:ph type="title"/>
          </p:nvPr>
        </p:nvSpPr>
        <p:spPr>
          <a:xfrm>
            <a:off x="838200" y="0"/>
            <a:ext cx="10515600" cy="1325563"/>
          </a:xfrm>
        </p:spPr>
        <p:txBody>
          <a:bodyPr>
            <a:noAutofit/>
          </a:bodyPr>
          <a:lstStyle/>
          <a:p>
            <a:pPr algn="ctr"/>
            <a:r>
              <a:rPr kumimoji="0" lang="en-GB" sz="2400" b="1" i="0" u="none" strike="noStrike" kern="1200" cap="none" spc="0" normalizeH="0" baseline="0" noProof="0" dirty="0">
                <a:ln>
                  <a:noFill/>
                </a:ln>
                <a:solidFill>
                  <a:srgbClr val="FF0000"/>
                </a:solidFill>
                <a:effectLst/>
                <a:uLnTx/>
                <a:uFillTx/>
                <a:latin typeface="Calibri Light" panose="020F0302020204030204"/>
                <a:ea typeface="+mj-ea"/>
                <a:cs typeface="+mj-cs"/>
              </a:rPr>
              <a:t>Growing heritage plants for new demands</a:t>
            </a:r>
            <a:r>
              <a:rPr kumimoji="0" lang="bg-BG" sz="2400" b="1" i="0" u="none" strike="noStrike" kern="1200" cap="none" spc="0" normalizeH="0" baseline="0" noProof="0" dirty="0">
                <a:ln>
                  <a:noFill/>
                </a:ln>
                <a:solidFill>
                  <a:srgbClr val="FF0000"/>
                </a:solidFill>
                <a:effectLst/>
                <a:uLnTx/>
                <a:uFillTx/>
                <a:latin typeface="Calibri Light" panose="020F0302020204030204"/>
                <a:ea typeface="+mj-ea"/>
                <a:cs typeface="+mj-cs"/>
              </a:rPr>
              <a:t/>
            </a:r>
            <a:br>
              <a:rPr kumimoji="0" lang="bg-BG" sz="2400" b="1" i="0" u="none" strike="noStrike" kern="1200" cap="none" spc="0" normalizeH="0" baseline="0" noProof="0" dirty="0">
                <a:ln>
                  <a:noFill/>
                </a:ln>
                <a:solidFill>
                  <a:srgbClr val="FF0000"/>
                </a:solidFill>
                <a:effectLst/>
                <a:uLnTx/>
                <a:uFillTx/>
                <a:latin typeface="Calibri Light" panose="020F0302020204030204"/>
                <a:ea typeface="+mj-ea"/>
                <a:cs typeface="+mj-cs"/>
              </a:rPr>
            </a:br>
            <a:r>
              <a:rPr kumimoji="0" lang="ru-RU" sz="2400" b="1" i="0" u="none" strike="noStrike" kern="1200" cap="none" spc="0" normalizeH="0" baseline="0" noProof="0" dirty="0">
                <a:ln>
                  <a:noFill/>
                </a:ln>
                <a:effectLst/>
                <a:uLnTx/>
                <a:uFillTx/>
                <a:latin typeface="Calibri Light" panose="020F0302020204030204"/>
                <a:ea typeface="+mj-ea"/>
                <a:cs typeface="+mj-cs"/>
              </a:rPr>
              <a:t>Отглеждане на традиционни култури за нови изисквания</a:t>
            </a:r>
            <a:endParaRPr lang="en-GB" sz="2400" b="1" dirty="0"/>
          </a:p>
        </p:txBody>
      </p:sp>
      <p:sp>
        <p:nvSpPr>
          <p:cNvPr id="3" name="Content Placeholder 2">
            <a:extLst>
              <a:ext uri="{FF2B5EF4-FFF2-40B4-BE49-F238E27FC236}">
                <a16:creationId xmlns:a16="http://schemas.microsoft.com/office/drawing/2014/main" id="{3A863E07-713D-4A6F-A47B-D00CC436B758}"/>
              </a:ext>
            </a:extLst>
          </p:cNvPr>
          <p:cNvSpPr>
            <a:spLocks noGrp="1"/>
          </p:cNvSpPr>
          <p:nvPr>
            <p:ph idx="1"/>
          </p:nvPr>
        </p:nvSpPr>
        <p:spPr>
          <a:xfrm>
            <a:off x="509726" y="1923280"/>
            <a:ext cx="10515600" cy="4351338"/>
          </a:xfrm>
        </p:spPr>
        <p:txBody>
          <a:bodyPr>
            <a:normAutofit lnSpcReduction="10000"/>
          </a:bodyPr>
          <a:lstStyle/>
          <a:p>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Norway was once much more self-sufficient in supplying its own food from the land. </a:t>
            </a:r>
          </a:p>
          <a:p>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The modern distribution system has intervened in this to the point where many food crops once regularly planted in Norway are no longer present.  </a:t>
            </a:r>
          </a:p>
          <a:p>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In some cases, new markets offer new opportunities to re-instate those heritage plants, serving new, often ‘in-the-know’ markets or through alternative food-chains such as consumer-supported agriculture (CSA)</a:t>
            </a:r>
            <a:endParaRPr lang="bg-BG"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bg-BG"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r>
              <a:rPr lang="ru-RU" sz="2000" dirty="0"/>
              <a:t>Някога Норвегия беше много по-самодостатъчна в доставките на </a:t>
            </a:r>
            <a:r>
              <a:rPr lang="ru-RU" sz="2000" dirty="0" err="1"/>
              <a:t>собствени</a:t>
            </a:r>
            <a:r>
              <a:rPr lang="ru-RU" sz="2000" dirty="0"/>
              <a:t> </a:t>
            </a:r>
            <a:r>
              <a:rPr lang="ru-RU" sz="2000" dirty="0" err="1"/>
              <a:t>земеделски</a:t>
            </a:r>
            <a:r>
              <a:rPr lang="ru-RU" sz="2000" dirty="0"/>
              <a:t> </a:t>
            </a:r>
            <a:r>
              <a:rPr lang="ru-RU" sz="2000" dirty="0" err="1"/>
              <a:t>продукти</a:t>
            </a:r>
            <a:r>
              <a:rPr lang="ru-RU" sz="2000" dirty="0"/>
              <a:t>.</a:t>
            </a:r>
          </a:p>
          <a:p>
            <a:r>
              <a:rPr lang="ru-RU" sz="2000" dirty="0"/>
              <a:t>Съвременната система за разпространение се намеси в това до точката, в която много хранителни култури, редовно засадени в Норвегия, вече не </a:t>
            </a:r>
            <a:r>
              <a:rPr lang="ru-RU" sz="2000" dirty="0" err="1"/>
              <a:t>присъстват</a:t>
            </a:r>
            <a:r>
              <a:rPr lang="ru-RU" sz="2000" dirty="0"/>
              <a:t> на </a:t>
            </a:r>
            <a:r>
              <a:rPr lang="ru-RU" sz="2000" dirty="0" err="1"/>
              <a:t>пазара</a:t>
            </a:r>
            <a:r>
              <a:rPr lang="ru-RU" sz="2000" dirty="0"/>
              <a:t>.</a:t>
            </a:r>
          </a:p>
          <a:p>
            <a:r>
              <a:rPr lang="ru-RU" sz="2000" dirty="0"/>
              <a:t>В някои случаи новите пазари предлагат нови възможности за възстановяване на </a:t>
            </a:r>
            <a:r>
              <a:rPr lang="ru-RU" sz="2000" dirty="0" err="1"/>
              <a:t>тези</a:t>
            </a:r>
            <a:r>
              <a:rPr lang="ru-RU" sz="2000" dirty="0"/>
              <a:t> </a:t>
            </a:r>
            <a:r>
              <a:rPr lang="ru-RU" sz="2000" dirty="0" err="1"/>
              <a:t>наследствени</a:t>
            </a:r>
            <a:r>
              <a:rPr lang="ru-RU" sz="2000" dirty="0"/>
              <a:t> </a:t>
            </a:r>
            <a:r>
              <a:rPr lang="ru-RU" sz="2000" dirty="0" err="1"/>
              <a:t>култури</a:t>
            </a:r>
            <a:r>
              <a:rPr lang="ru-RU" sz="2000" dirty="0"/>
              <a:t>, обслужващи нови, често познати пазари или чрез алтернативни хранителни вериги, като например подпомагано от потребителите земеделие (CSA)</a:t>
            </a:r>
            <a:endParaRPr lang="en-GB" sz="2000" dirty="0"/>
          </a:p>
        </p:txBody>
      </p:sp>
    </p:spTree>
    <p:extLst>
      <p:ext uri="{BB962C8B-B14F-4D97-AF65-F5344CB8AC3E}">
        <p14:creationId xmlns:p14="http://schemas.microsoft.com/office/powerpoint/2010/main" val="3591156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65EAF-6E83-441D-B239-8952B465CFD4}"/>
              </a:ext>
            </a:extLst>
          </p:cNvPr>
          <p:cNvSpPr>
            <a:spLocks noGrp="1"/>
          </p:cNvSpPr>
          <p:nvPr>
            <p:ph type="title"/>
          </p:nvPr>
        </p:nvSpPr>
        <p:spPr>
          <a:xfrm>
            <a:off x="838200" y="0"/>
            <a:ext cx="10515600" cy="1325563"/>
          </a:xfrm>
        </p:spPr>
        <p:txBody>
          <a:bodyPr>
            <a:noAutofit/>
          </a:bodyPr>
          <a:lstStyle/>
          <a:p>
            <a:pPr algn="ctr"/>
            <a:r>
              <a:rPr kumimoji="0" lang="en-GB" sz="2400" b="1" i="0" u="none" strike="noStrike" kern="1200" cap="none" spc="0" normalizeH="0" baseline="0" noProof="0" dirty="0">
                <a:ln>
                  <a:noFill/>
                </a:ln>
                <a:solidFill>
                  <a:srgbClr val="FF0000"/>
                </a:solidFill>
                <a:effectLst/>
                <a:uLnTx/>
                <a:uFillTx/>
                <a:latin typeface="Calibri Light" panose="020F0302020204030204"/>
                <a:ea typeface="+mj-ea"/>
                <a:cs typeface="+mj-cs"/>
              </a:rPr>
              <a:t>Growing heritage plants for new </a:t>
            </a:r>
            <a:r>
              <a:rPr lang="en-US" sz="2400" b="1" dirty="0">
                <a:solidFill>
                  <a:srgbClr val="FF0000"/>
                </a:solidFill>
                <a:latin typeface="Calibri Light" panose="020F0302020204030204"/>
              </a:rPr>
              <a:t>market</a:t>
            </a:r>
            <a:r>
              <a:rPr kumimoji="0" lang="bg-BG" sz="2400" b="1" i="0" u="none" strike="noStrike" kern="1200" cap="none" spc="0" normalizeH="0" baseline="0" noProof="0" dirty="0">
                <a:ln>
                  <a:noFill/>
                </a:ln>
                <a:solidFill>
                  <a:srgbClr val="FF0000"/>
                </a:solidFill>
                <a:effectLst/>
                <a:uLnTx/>
                <a:uFillTx/>
                <a:latin typeface="Calibri Light" panose="020F0302020204030204"/>
                <a:ea typeface="+mj-ea"/>
                <a:cs typeface="+mj-cs"/>
              </a:rPr>
              <a:t/>
            </a:r>
            <a:br>
              <a:rPr kumimoji="0" lang="bg-BG" sz="2400" b="1" i="0" u="none" strike="noStrike" kern="1200" cap="none" spc="0" normalizeH="0" baseline="0" noProof="0" dirty="0">
                <a:ln>
                  <a:noFill/>
                </a:ln>
                <a:solidFill>
                  <a:srgbClr val="FF0000"/>
                </a:solidFill>
                <a:effectLst/>
                <a:uLnTx/>
                <a:uFillTx/>
                <a:latin typeface="Calibri Light" panose="020F0302020204030204"/>
                <a:ea typeface="+mj-ea"/>
                <a:cs typeface="+mj-cs"/>
              </a:rPr>
            </a:br>
            <a:r>
              <a:rPr kumimoji="0" lang="ru-RU" sz="2400" b="1" i="0" u="none" strike="noStrike" kern="1200" cap="none" spc="0" normalizeH="0" baseline="0" noProof="0" dirty="0">
                <a:ln>
                  <a:noFill/>
                </a:ln>
                <a:solidFill>
                  <a:prstClr val="black"/>
                </a:solidFill>
                <a:effectLst/>
                <a:uLnTx/>
                <a:uFillTx/>
                <a:latin typeface="Calibri Light" panose="020F0302020204030204"/>
                <a:ea typeface="+mj-ea"/>
                <a:cs typeface="+mj-cs"/>
              </a:rPr>
              <a:t>Отглеждане на традиционни култури за нови пазари</a:t>
            </a:r>
            <a:endParaRPr lang="en-GB" sz="2000" b="1" dirty="0">
              <a:solidFill>
                <a:srgbClr val="FF0000"/>
              </a:solidFill>
            </a:endParaRPr>
          </a:p>
        </p:txBody>
      </p:sp>
      <p:sp>
        <p:nvSpPr>
          <p:cNvPr id="3" name="Content Placeholder 2">
            <a:extLst>
              <a:ext uri="{FF2B5EF4-FFF2-40B4-BE49-F238E27FC236}">
                <a16:creationId xmlns:a16="http://schemas.microsoft.com/office/drawing/2014/main" id="{F0FF9CD9-4E9D-4021-AD5D-9DF0826B1691}"/>
              </a:ext>
            </a:extLst>
          </p:cNvPr>
          <p:cNvSpPr>
            <a:spLocks noGrp="1"/>
          </p:cNvSpPr>
          <p:nvPr>
            <p:ph idx="1"/>
          </p:nvPr>
        </p:nvSpPr>
        <p:spPr>
          <a:xfrm>
            <a:off x="438704" y="1228436"/>
            <a:ext cx="10515600" cy="4815362"/>
          </a:xfrm>
        </p:spPr>
        <p:txBody>
          <a:bodyPr>
            <a:noAutofit/>
          </a:bodyPr>
          <a:lstStyle/>
          <a:p>
            <a:pPr marL="0" indent="0">
              <a:spcAft>
                <a:spcPts val="1200"/>
              </a:spcAft>
              <a:buNone/>
            </a:pPr>
            <a:r>
              <a:rPr lang="en-GB" sz="2000" dirty="0">
                <a:solidFill>
                  <a:schemeClr val="accent6">
                    <a:lumMod val="75000"/>
                  </a:schemeClr>
                </a:solidFill>
              </a:rPr>
              <a:t>Norway used to be self-sufficient in hops (beer &amp; ale is to Norway what wine is to Bulgaria!)</a:t>
            </a:r>
          </a:p>
          <a:p>
            <a:pPr lvl="1">
              <a:spcAft>
                <a:spcPts val="1200"/>
              </a:spcAft>
              <a:buFont typeface="Wingdings" pitchFamily="2" charset="2"/>
              <a:buChar char="ü"/>
            </a:pPr>
            <a:r>
              <a:rPr lang="en-GB" sz="2000" dirty="0">
                <a:solidFill>
                  <a:schemeClr val="accent6">
                    <a:lumMod val="75000"/>
                  </a:schemeClr>
                </a:solidFill>
              </a:rPr>
              <a:t> Modern consolidation in the beer industry led to domination of hops from China, USA and Germany.</a:t>
            </a:r>
          </a:p>
          <a:p>
            <a:pPr lvl="2">
              <a:spcAft>
                <a:spcPts val="1200"/>
              </a:spcAft>
              <a:buFont typeface="Wingdings" pitchFamily="2" charset="2"/>
              <a:buChar char="ü"/>
            </a:pPr>
            <a:r>
              <a:rPr lang="en-GB" dirty="0">
                <a:solidFill>
                  <a:schemeClr val="accent6">
                    <a:lumMod val="75000"/>
                  </a:schemeClr>
                </a:solidFill>
              </a:rPr>
              <a:t> Fewer and fewer farmers grew hops, which were specialised to flourish in the northern climate</a:t>
            </a:r>
          </a:p>
          <a:p>
            <a:pPr lvl="3">
              <a:spcAft>
                <a:spcPts val="1200"/>
              </a:spcAft>
              <a:buFont typeface="Wingdings" pitchFamily="2" charset="2"/>
              <a:buChar char="ü"/>
            </a:pPr>
            <a:r>
              <a:rPr lang="en-GB" sz="2000" dirty="0">
                <a:solidFill>
                  <a:schemeClr val="accent6">
                    <a:lumMod val="75000"/>
                  </a:schemeClr>
                </a:solidFill>
              </a:rPr>
              <a:t> Eventually, the heritage varieties began to </a:t>
            </a:r>
            <a:r>
              <a:rPr lang="en-GB" sz="2000" dirty="0" smtClean="0">
                <a:solidFill>
                  <a:schemeClr val="accent6">
                    <a:lumMod val="75000"/>
                  </a:schemeClr>
                </a:solidFill>
              </a:rPr>
              <a:t>disappear.</a:t>
            </a:r>
            <a:endParaRPr lang="bg-BG" sz="2000" dirty="0">
              <a:solidFill>
                <a:schemeClr val="accent6">
                  <a:lumMod val="75000"/>
                </a:schemeClr>
              </a:solidFill>
            </a:endParaRPr>
          </a:p>
          <a:p>
            <a:pPr marL="1371600" lvl="3" indent="0">
              <a:spcAft>
                <a:spcPts val="1200"/>
              </a:spcAft>
              <a:buNone/>
            </a:pPr>
            <a:r>
              <a:rPr lang="ru-RU" sz="2000" dirty="0" err="1" smtClean="0"/>
              <a:t>Преди</a:t>
            </a:r>
            <a:r>
              <a:rPr lang="ru-RU" sz="2000" dirty="0" smtClean="0"/>
              <a:t> </a:t>
            </a:r>
            <a:r>
              <a:rPr lang="ru-RU" sz="2000" dirty="0" err="1"/>
              <a:t>време</a:t>
            </a:r>
            <a:r>
              <a:rPr lang="ru-RU" sz="2000" dirty="0"/>
              <a:t> Норвегия </a:t>
            </a:r>
            <a:r>
              <a:rPr lang="ru-RU" sz="2000" dirty="0" err="1"/>
              <a:t>задоволяваше</a:t>
            </a:r>
            <a:r>
              <a:rPr lang="ru-RU" sz="2000" dirty="0"/>
              <a:t> сама </a:t>
            </a:r>
            <a:r>
              <a:rPr lang="ru-RU" sz="2000" dirty="0" err="1"/>
              <a:t>нуждата</a:t>
            </a:r>
            <a:r>
              <a:rPr lang="ru-RU" sz="2000" dirty="0"/>
              <a:t> си от </a:t>
            </a:r>
            <a:r>
              <a:rPr lang="ru-RU" sz="2000" dirty="0" err="1"/>
              <a:t>хмел</a:t>
            </a:r>
            <a:r>
              <a:rPr lang="ru-RU" sz="2000" dirty="0"/>
              <a:t> (бирата и елът са за Норвегия това, което виното е за България!)  </a:t>
            </a:r>
          </a:p>
          <a:p>
            <a:pPr lvl="1">
              <a:spcAft>
                <a:spcPts val="1200"/>
              </a:spcAft>
              <a:buFont typeface="Wingdings" pitchFamily="2" charset="2"/>
              <a:buChar char="ü"/>
            </a:pPr>
            <a:r>
              <a:rPr lang="ru-RU" sz="2000" dirty="0"/>
              <a:t>Съвременната консолидация в бирената индустрия доведе до </a:t>
            </a:r>
            <a:r>
              <a:rPr lang="ru-RU" sz="2000" dirty="0" err="1"/>
              <a:t>доминиране</a:t>
            </a:r>
            <a:r>
              <a:rPr lang="ru-RU" sz="2000" dirty="0"/>
              <a:t> на </a:t>
            </a:r>
            <a:r>
              <a:rPr lang="ru-RU" sz="2000" dirty="0" err="1"/>
              <a:t>вносен</a:t>
            </a:r>
            <a:r>
              <a:rPr lang="ru-RU" sz="2000" dirty="0"/>
              <a:t> </a:t>
            </a:r>
            <a:r>
              <a:rPr lang="ru-RU" sz="2000" dirty="0" err="1"/>
              <a:t>хмел</a:t>
            </a:r>
            <a:r>
              <a:rPr lang="ru-RU" sz="2000" dirty="0"/>
              <a:t> от Китай, САЩ и Германия.  </a:t>
            </a:r>
          </a:p>
          <a:p>
            <a:pPr lvl="2">
              <a:spcAft>
                <a:spcPts val="1200"/>
              </a:spcAft>
              <a:buFont typeface="Wingdings" pitchFamily="2" charset="2"/>
              <a:buChar char="ü"/>
            </a:pPr>
            <a:r>
              <a:rPr lang="ru-RU" dirty="0"/>
              <a:t>Все по-малко фермери отглеждат хмел, който е специализиран за </a:t>
            </a:r>
            <a:r>
              <a:rPr lang="ru-RU" dirty="0" err="1"/>
              <a:t>култивиране</a:t>
            </a:r>
            <a:r>
              <a:rPr lang="ru-RU" dirty="0"/>
              <a:t> в северния климат  </a:t>
            </a:r>
          </a:p>
          <a:p>
            <a:pPr lvl="3">
              <a:spcAft>
                <a:spcPts val="1200"/>
              </a:spcAft>
              <a:buFont typeface="Wingdings" pitchFamily="2" charset="2"/>
              <a:buChar char="ü"/>
            </a:pPr>
            <a:r>
              <a:rPr lang="ru-RU" sz="2000" dirty="0"/>
              <a:t>В крайна сметка </a:t>
            </a:r>
            <a:r>
              <a:rPr lang="ru-RU" sz="2000" dirty="0" err="1"/>
              <a:t>местните</a:t>
            </a:r>
            <a:r>
              <a:rPr lang="ru-RU" sz="2000" dirty="0"/>
              <a:t> </a:t>
            </a:r>
            <a:r>
              <a:rPr lang="ru-RU" sz="2000" dirty="0" err="1"/>
              <a:t>сортове</a:t>
            </a:r>
            <a:r>
              <a:rPr lang="ru-RU" sz="2000" dirty="0"/>
              <a:t> </a:t>
            </a:r>
            <a:r>
              <a:rPr lang="ru-RU" sz="2000" dirty="0" err="1"/>
              <a:t>започнаха</a:t>
            </a:r>
            <a:r>
              <a:rPr lang="ru-RU" sz="2000" dirty="0"/>
              <a:t> да изчезват.</a:t>
            </a:r>
            <a:endParaRPr lang="en-GB" sz="2000" dirty="0"/>
          </a:p>
        </p:txBody>
      </p:sp>
    </p:spTree>
    <p:extLst>
      <p:ext uri="{BB962C8B-B14F-4D97-AF65-F5344CB8AC3E}">
        <p14:creationId xmlns:p14="http://schemas.microsoft.com/office/powerpoint/2010/main" val="39412423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3802C-6A6A-4CE6-BF3E-D22B520D1DA9}"/>
              </a:ext>
            </a:extLst>
          </p:cNvPr>
          <p:cNvSpPr>
            <a:spLocks noGrp="1"/>
          </p:cNvSpPr>
          <p:nvPr>
            <p:ph type="title"/>
          </p:nvPr>
        </p:nvSpPr>
        <p:spPr>
          <a:xfrm>
            <a:off x="758301" y="0"/>
            <a:ext cx="10515600" cy="1325563"/>
          </a:xfrm>
        </p:spPr>
        <p:txBody>
          <a:bodyPr>
            <a:noAutofit/>
          </a:bodyPr>
          <a:lstStyle/>
          <a:p>
            <a:pPr algn="ctr"/>
            <a:r>
              <a:rPr kumimoji="0" lang="en-GB" sz="2400" b="1" i="0" u="none" strike="noStrike" kern="1200" cap="none" spc="0" normalizeH="0" baseline="0" noProof="0" dirty="0">
                <a:ln>
                  <a:noFill/>
                </a:ln>
                <a:solidFill>
                  <a:srgbClr val="FF0000"/>
                </a:solidFill>
                <a:effectLst/>
                <a:uLnTx/>
                <a:uFillTx/>
                <a:latin typeface="Calibri Light" panose="020F0302020204030204"/>
                <a:ea typeface="+mj-ea"/>
                <a:cs typeface="+mj-cs"/>
              </a:rPr>
              <a:t>Growing heritage plants for new demands</a:t>
            </a:r>
            <a:r>
              <a:rPr kumimoji="0" lang="bg-BG" sz="2400" b="1" i="0" u="none" strike="noStrike" kern="1200" cap="none" spc="0" normalizeH="0" baseline="0" noProof="0" dirty="0">
                <a:ln>
                  <a:noFill/>
                </a:ln>
                <a:solidFill>
                  <a:srgbClr val="FF0000"/>
                </a:solidFill>
                <a:effectLst/>
                <a:uLnTx/>
                <a:uFillTx/>
                <a:latin typeface="Calibri Light" panose="020F0302020204030204"/>
                <a:ea typeface="+mj-ea"/>
                <a:cs typeface="+mj-cs"/>
              </a:rPr>
              <a:t/>
            </a:r>
            <a:br>
              <a:rPr kumimoji="0" lang="bg-BG" sz="2400" b="1" i="0" u="none" strike="noStrike" kern="1200" cap="none" spc="0" normalizeH="0" baseline="0" noProof="0" dirty="0">
                <a:ln>
                  <a:noFill/>
                </a:ln>
                <a:solidFill>
                  <a:srgbClr val="FF0000"/>
                </a:solidFill>
                <a:effectLst/>
                <a:uLnTx/>
                <a:uFillTx/>
                <a:latin typeface="Calibri Light" panose="020F0302020204030204"/>
                <a:ea typeface="+mj-ea"/>
                <a:cs typeface="+mj-cs"/>
              </a:rPr>
            </a:br>
            <a:r>
              <a:rPr kumimoji="0" lang="ru-RU" sz="2400" b="1" i="0" u="none" strike="noStrike" kern="1200" cap="none" spc="0" normalizeH="0" baseline="0" noProof="0" dirty="0">
                <a:ln>
                  <a:noFill/>
                </a:ln>
                <a:solidFill>
                  <a:prstClr val="black"/>
                </a:solidFill>
                <a:effectLst/>
                <a:uLnTx/>
                <a:uFillTx/>
                <a:latin typeface="Calibri Light" panose="020F0302020204030204"/>
                <a:ea typeface="+mj-ea"/>
                <a:cs typeface="+mj-cs"/>
              </a:rPr>
              <a:t>Отглеждане на традиционни култури за нови изисквания</a:t>
            </a:r>
            <a:endParaRPr lang="en-GB" sz="5400" b="1" dirty="0">
              <a:solidFill>
                <a:srgbClr val="FF0000"/>
              </a:solidFill>
            </a:endParaRPr>
          </a:p>
        </p:txBody>
      </p:sp>
      <p:sp>
        <p:nvSpPr>
          <p:cNvPr id="3" name="Content Placeholder 2">
            <a:extLst>
              <a:ext uri="{FF2B5EF4-FFF2-40B4-BE49-F238E27FC236}">
                <a16:creationId xmlns:a16="http://schemas.microsoft.com/office/drawing/2014/main" id="{C603566B-86D8-4CE3-81B8-ED8B4193765C}"/>
              </a:ext>
            </a:extLst>
          </p:cNvPr>
          <p:cNvSpPr>
            <a:spLocks noGrp="1"/>
          </p:cNvSpPr>
          <p:nvPr>
            <p:ph idx="1"/>
          </p:nvPr>
        </p:nvSpPr>
        <p:spPr>
          <a:xfrm>
            <a:off x="517707" y="1756409"/>
            <a:ext cx="9700647" cy="4351338"/>
          </a:xfrm>
        </p:spPr>
        <p:txBody>
          <a:bodyPr>
            <a:normAutofit fontScale="92500" lnSpcReduction="10000"/>
          </a:bodyPr>
          <a:lstStyle/>
          <a:p>
            <a:pPr algn="just">
              <a:lnSpc>
                <a:spcPct val="150000"/>
              </a:lnSpc>
              <a:spcBef>
                <a:spcPts val="0"/>
              </a:spcBef>
              <a:spcAft>
                <a:spcPts val="800"/>
              </a:spcAft>
            </a:pP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The self-brew beer market has grown rapidly and will reward Norwegian-produced products due to loyalty and patriotism.  </a:t>
            </a:r>
          </a:p>
          <a:p>
            <a:pPr algn="just">
              <a:lnSpc>
                <a:spcPct val="150000"/>
              </a:lnSpc>
              <a:spcBef>
                <a:spcPts val="0"/>
              </a:spcBef>
              <a:spcAft>
                <a:spcPts val="800"/>
              </a:spcAft>
            </a:pPr>
            <a:r>
              <a:rPr lang="en-GB"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With this potential market, new growing techniques using polytunnels or greenhouses are being developed to re-establish Norwegian hops in the market.</a:t>
            </a:r>
            <a:endParaRPr lang="bg-BG"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Bef>
                <a:spcPts val="0"/>
              </a:spcBef>
              <a:spcAft>
                <a:spcPts val="800"/>
              </a:spcAft>
              <a:buNone/>
            </a:pPr>
            <a:endParaRPr lang="bg-BG" sz="20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0"/>
              </a:spcBef>
              <a:spcAft>
                <a:spcPts val="800"/>
              </a:spcAft>
            </a:pPr>
            <a:r>
              <a:rPr lang="ru-RU" sz="2000" dirty="0">
                <a:effectLst/>
                <a:latin typeface="Calibri" panose="020F0502020204030204" pitchFamily="34" charset="0"/>
                <a:ea typeface="Calibri" panose="020F0502020204030204" pitchFamily="34" charset="0"/>
                <a:cs typeface="Times New Roman" panose="02020603050405020304" pitchFamily="18" charset="0"/>
              </a:rPr>
              <a:t>Пазарът на </a:t>
            </a:r>
            <a:r>
              <a:rPr lang="ru-RU" sz="2000" dirty="0" err="1">
                <a:latin typeface="Calibri" panose="020F0502020204030204" pitchFamily="34" charset="0"/>
                <a:ea typeface="Calibri" panose="020F0502020204030204" pitchFamily="34" charset="0"/>
                <a:cs typeface="Times New Roman" panose="02020603050405020304" pitchFamily="18" charset="0"/>
              </a:rPr>
              <a:t>местно</a:t>
            </a:r>
            <a:r>
              <a:rPr lang="ru-RU" sz="2000" dirty="0">
                <a:latin typeface="Calibri" panose="020F0502020204030204" pitchFamily="34" charset="0"/>
                <a:ea typeface="Calibri" panose="020F0502020204030204" pitchFamily="34" charset="0"/>
                <a:cs typeface="Times New Roman" panose="02020603050405020304" pitchFamily="18" charset="0"/>
              </a:rPr>
              <a:t> произведена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бира</a:t>
            </a:r>
            <a:r>
              <a:rPr lang="ru-RU" sz="2000" dirty="0">
                <a:effectLst/>
                <a:latin typeface="Calibri" panose="020F0502020204030204" pitchFamily="34" charset="0"/>
                <a:ea typeface="Calibri" panose="020F0502020204030204" pitchFamily="34" charset="0"/>
                <a:cs typeface="Times New Roman" panose="02020603050405020304" pitchFamily="18" charset="0"/>
              </a:rPr>
              <a:t> се разраства бързо и ще възнагради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произведените</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bg-BG" sz="2000" dirty="0">
                <a:latin typeface="Calibri" panose="020F0502020204030204" pitchFamily="34" charset="0"/>
                <a:ea typeface="Calibri" panose="020F0502020204030204" pitchFamily="34" charset="0"/>
                <a:cs typeface="Times New Roman" panose="02020603050405020304" pitchFamily="18" charset="0"/>
              </a:rPr>
              <a:t>в</a:t>
            </a:r>
            <a:r>
              <a:rPr lang="ru-RU" sz="2000" dirty="0">
                <a:effectLst/>
                <a:latin typeface="Calibri" panose="020F0502020204030204" pitchFamily="34" charset="0"/>
                <a:ea typeface="Calibri" panose="020F0502020204030204" pitchFamily="34" charset="0"/>
                <a:cs typeface="Times New Roman" panose="02020603050405020304" pitchFamily="18" charset="0"/>
              </a:rPr>
              <a:t> Норвегия продукти поради лоялност и патриотизъм.</a:t>
            </a:r>
          </a:p>
          <a:p>
            <a:pPr algn="just">
              <a:lnSpc>
                <a:spcPct val="150000"/>
              </a:lnSpc>
              <a:spcBef>
                <a:spcPts val="0"/>
              </a:spcBef>
              <a:spcAft>
                <a:spcPts val="800"/>
              </a:spcAft>
            </a:pPr>
            <a:r>
              <a:rPr lang="ru-RU" sz="2000" dirty="0">
                <a:effectLst/>
                <a:latin typeface="Calibri" panose="020F0502020204030204" pitchFamily="34" charset="0"/>
                <a:ea typeface="Calibri" panose="020F0502020204030204" pitchFamily="34" charset="0"/>
                <a:cs typeface="Times New Roman" panose="02020603050405020304" pitchFamily="18" charset="0"/>
              </a:rPr>
              <a:t>С този потенциален пазар се разработват нови техники за отглеждане с използване на политунели или оранжерии за възстановяване на норвежкия хмел на пазара.</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400" dirty="0"/>
          </a:p>
        </p:txBody>
      </p:sp>
    </p:spTree>
    <p:extLst>
      <p:ext uri="{BB962C8B-B14F-4D97-AF65-F5344CB8AC3E}">
        <p14:creationId xmlns:p14="http://schemas.microsoft.com/office/powerpoint/2010/main" val="13283972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B679F-C02D-4C58-B234-2498E0FB2A5F}"/>
              </a:ext>
            </a:extLst>
          </p:cNvPr>
          <p:cNvSpPr>
            <a:spLocks noGrp="1"/>
          </p:cNvSpPr>
          <p:nvPr>
            <p:ph type="title"/>
          </p:nvPr>
        </p:nvSpPr>
        <p:spPr>
          <a:xfrm>
            <a:off x="838200" y="-58589"/>
            <a:ext cx="10515600" cy="1325563"/>
          </a:xfrm>
        </p:spPr>
        <p:txBody>
          <a:bodyPr>
            <a:noAutofit/>
          </a:bodyPr>
          <a:lstStyle/>
          <a:p>
            <a:pPr algn="ctr"/>
            <a:r>
              <a:rPr kumimoji="0" lang="en-GB" sz="2400" b="1" i="0" u="none" strike="noStrike" kern="1200" cap="none" spc="0" normalizeH="0" baseline="0" noProof="0" dirty="0">
                <a:ln>
                  <a:noFill/>
                </a:ln>
                <a:solidFill>
                  <a:srgbClr val="FF0000"/>
                </a:solidFill>
                <a:effectLst/>
                <a:uLnTx/>
                <a:uFillTx/>
                <a:latin typeface="Calibri Light" panose="020F0302020204030204"/>
                <a:ea typeface="+mj-ea"/>
                <a:cs typeface="+mj-cs"/>
              </a:rPr>
              <a:t>Growing heritage plants for new demands</a:t>
            </a:r>
            <a:r>
              <a:rPr kumimoji="0" lang="bg-BG" sz="2400" b="1" i="0" u="none" strike="noStrike" kern="1200" cap="none" spc="0" normalizeH="0" baseline="0" noProof="0" dirty="0">
                <a:ln>
                  <a:noFill/>
                </a:ln>
                <a:solidFill>
                  <a:srgbClr val="FF0000"/>
                </a:solidFill>
                <a:effectLst/>
                <a:uLnTx/>
                <a:uFillTx/>
                <a:latin typeface="Calibri Light" panose="020F0302020204030204"/>
                <a:ea typeface="+mj-ea"/>
                <a:cs typeface="+mj-cs"/>
              </a:rPr>
              <a:t/>
            </a:r>
            <a:br>
              <a:rPr kumimoji="0" lang="bg-BG" sz="2400" b="1" i="0" u="none" strike="noStrike" kern="1200" cap="none" spc="0" normalizeH="0" baseline="0" noProof="0" dirty="0">
                <a:ln>
                  <a:noFill/>
                </a:ln>
                <a:solidFill>
                  <a:srgbClr val="FF0000"/>
                </a:solidFill>
                <a:effectLst/>
                <a:uLnTx/>
                <a:uFillTx/>
                <a:latin typeface="Calibri Light" panose="020F0302020204030204"/>
                <a:ea typeface="+mj-ea"/>
                <a:cs typeface="+mj-cs"/>
              </a:rPr>
            </a:br>
            <a:r>
              <a:rPr kumimoji="0" lang="ru-RU" sz="2400" b="1" i="0" u="none" strike="noStrike" kern="1200" cap="none" spc="0" normalizeH="0" baseline="0" noProof="0" dirty="0">
                <a:ln>
                  <a:noFill/>
                </a:ln>
                <a:solidFill>
                  <a:prstClr val="black"/>
                </a:solidFill>
                <a:effectLst/>
                <a:uLnTx/>
                <a:uFillTx/>
                <a:latin typeface="Calibri Light" panose="020F0302020204030204"/>
                <a:ea typeface="+mj-ea"/>
                <a:cs typeface="+mj-cs"/>
              </a:rPr>
              <a:t>Отглеждане на традиционни култури за нови изисквания</a:t>
            </a:r>
            <a:endParaRPr lang="en-GB" sz="5400" b="1" dirty="0">
              <a:solidFill>
                <a:srgbClr val="FF0000"/>
              </a:solidFill>
            </a:endParaRPr>
          </a:p>
        </p:txBody>
      </p:sp>
      <p:sp>
        <p:nvSpPr>
          <p:cNvPr id="3" name="Content Placeholder 2">
            <a:extLst>
              <a:ext uri="{FF2B5EF4-FFF2-40B4-BE49-F238E27FC236}">
                <a16:creationId xmlns:a16="http://schemas.microsoft.com/office/drawing/2014/main" id="{6163AD2A-F388-4AF5-8B52-54DFF6C4077E}"/>
              </a:ext>
            </a:extLst>
          </p:cNvPr>
          <p:cNvSpPr>
            <a:spLocks noGrp="1"/>
          </p:cNvSpPr>
          <p:nvPr>
            <p:ph idx="1"/>
          </p:nvPr>
        </p:nvSpPr>
        <p:spPr>
          <a:xfrm>
            <a:off x="838200" y="1825625"/>
            <a:ext cx="10515600" cy="4667250"/>
          </a:xfrm>
        </p:spPr>
        <p:txBody>
          <a:bodyPr>
            <a:normAutofit fontScale="92500" lnSpcReduction="10000"/>
          </a:bodyPr>
          <a:lstStyle/>
          <a:p>
            <a:pPr marL="0" marR="0" lvl="0" indent="-228600" algn="just"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endPar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228600" algn="just"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endParaRPr lang="en-GB" sz="2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marR="0" lvl="0" indent="-228600" algn="just"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endPar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228600" algn="just"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endParaRPr lang="en-GB" sz="2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marR="0" lvl="0" indent="-228600" algn="just" defTabSz="914400" rtl="0" eaLnBrk="1" fontAlgn="auto" latinLnBrk="0" hangingPunct="1">
              <a:lnSpc>
                <a:spcPct val="150000"/>
              </a:lnSpc>
              <a:spcBef>
                <a:spcPts val="0"/>
              </a:spcBef>
              <a:spcAft>
                <a:spcPts val="800"/>
              </a:spcAft>
              <a:buClrTx/>
              <a:buSzTx/>
              <a:buFont typeface="Arial" panose="020B0604020202020204" pitchFamily="34" charset="0"/>
              <a:buChar char="•"/>
              <a:tabLst/>
              <a:defRPr/>
            </a:pPr>
            <a:endParaRPr lang="en-GB" sz="2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marR="0" lvl="0" indent="-228600" algn="just"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endPar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228600" algn="just"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Examples of research and promotion:</a:t>
            </a:r>
            <a:endParaRPr kumimoji="0" lang="bg-BG" sz="2200" b="0" i="0" u="none" strike="noStrike" kern="1200" cap="none" spc="0" normalizeH="0" baseline="0" noProof="0" dirty="0">
              <a:ln>
                <a:noFill/>
              </a:ln>
              <a:solidFill>
                <a:schemeClr val="accent6">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228600" algn="just"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ru-RU"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Примери за изследвания и промоция:</a:t>
            </a:r>
            <a:endPar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228600" algn="just"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nb-NO" sz="22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2"/>
              </a:rPr>
              <a:t>Nå kan du dyrke norsk humle til ølet ditt (forskning.no)</a:t>
            </a:r>
            <a:r>
              <a:rPr kumimoji="0" lang="nb-NO"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(Growing Hops -in English)</a:t>
            </a:r>
            <a:endPar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228600" algn="just"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nb-NO" sz="22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3"/>
              </a:rPr>
              <a:t>NIBIO:   Brage: Humle (Humulus lupulus) En introduksjon til dyrkning av humle i Norge </a:t>
            </a:r>
            <a:endPar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4" name="Picture 3">
            <a:extLst>
              <a:ext uri="{FF2B5EF4-FFF2-40B4-BE49-F238E27FC236}">
                <a16:creationId xmlns:a16="http://schemas.microsoft.com/office/drawing/2014/main" id="{1177FC5D-FC4E-435F-A79C-85F0FA71D6A7}"/>
              </a:ext>
            </a:extLst>
          </p:cNvPr>
          <p:cNvPicPr>
            <a:picLocks noChangeAspect="1"/>
          </p:cNvPicPr>
          <p:nvPr/>
        </p:nvPicPr>
        <p:blipFill>
          <a:blip r:embed="rId4"/>
          <a:stretch>
            <a:fillRect/>
          </a:stretch>
        </p:blipFill>
        <p:spPr>
          <a:xfrm>
            <a:off x="3502616" y="1293436"/>
            <a:ext cx="5099846" cy="3216420"/>
          </a:xfrm>
          <a:prstGeom prst="rect">
            <a:avLst/>
          </a:prstGeom>
        </p:spPr>
      </p:pic>
    </p:spTree>
    <p:extLst>
      <p:ext uri="{BB962C8B-B14F-4D97-AF65-F5344CB8AC3E}">
        <p14:creationId xmlns:p14="http://schemas.microsoft.com/office/powerpoint/2010/main" val="1793064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6B63D-13ED-4379-9191-856112EF83E8}"/>
              </a:ext>
            </a:extLst>
          </p:cNvPr>
          <p:cNvSpPr>
            <a:spLocks noGrp="1"/>
          </p:cNvSpPr>
          <p:nvPr>
            <p:ph type="title"/>
          </p:nvPr>
        </p:nvSpPr>
        <p:spPr>
          <a:xfrm>
            <a:off x="838200" y="0"/>
            <a:ext cx="10515600" cy="1325563"/>
          </a:xfrm>
        </p:spPr>
        <p:txBody>
          <a:bodyPr>
            <a:normAutofit/>
          </a:bodyPr>
          <a:lstStyle/>
          <a:p>
            <a:pPr algn="ctr"/>
            <a:r>
              <a:rPr lang="en-GB" sz="2800" b="1" dirty="0">
                <a:solidFill>
                  <a:srgbClr val="FF0000"/>
                </a:solidFill>
              </a:rPr>
              <a:t>Conclusions</a:t>
            </a:r>
            <a:r>
              <a:rPr lang="bg-BG" sz="2800" b="1" dirty="0">
                <a:solidFill>
                  <a:srgbClr val="FF0000"/>
                </a:solidFill>
              </a:rPr>
              <a:t/>
            </a:r>
            <a:br>
              <a:rPr lang="bg-BG" sz="2800" b="1" dirty="0">
                <a:solidFill>
                  <a:srgbClr val="FF0000"/>
                </a:solidFill>
              </a:rPr>
            </a:br>
            <a:r>
              <a:rPr lang="bg-BG" sz="2800" b="1" dirty="0"/>
              <a:t>Заключения</a:t>
            </a:r>
            <a:endParaRPr lang="en-GB" sz="2800" b="1" dirty="0"/>
          </a:p>
        </p:txBody>
      </p:sp>
      <p:sp>
        <p:nvSpPr>
          <p:cNvPr id="3" name="Content Placeholder 2">
            <a:extLst>
              <a:ext uri="{FF2B5EF4-FFF2-40B4-BE49-F238E27FC236}">
                <a16:creationId xmlns:a16="http://schemas.microsoft.com/office/drawing/2014/main" id="{DBDA334C-5943-4EBE-AAD9-63364DA525ED}"/>
              </a:ext>
            </a:extLst>
          </p:cNvPr>
          <p:cNvSpPr>
            <a:spLocks noGrp="1"/>
          </p:cNvSpPr>
          <p:nvPr>
            <p:ph idx="1"/>
          </p:nvPr>
        </p:nvSpPr>
        <p:spPr>
          <a:xfrm>
            <a:off x="480241" y="1355641"/>
            <a:ext cx="9917624" cy="4351338"/>
          </a:xfrm>
        </p:spPr>
        <p:txBody>
          <a:bodyPr>
            <a:noAutofit/>
          </a:bodyPr>
          <a:lstStyle/>
          <a:p>
            <a:pPr marL="0" indent="0">
              <a:buNone/>
            </a:pPr>
            <a:r>
              <a:rPr lang="en-GB" sz="1600" dirty="0">
                <a:solidFill>
                  <a:schemeClr val="accent6">
                    <a:lumMod val="75000"/>
                  </a:schemeClr>
                </a:solidFill>
              </a:rPr>
              <a:t>We have seen the context within which Norwegian agriculture has grown</a:t>
            </a:r>
          </a:p>
          <a:p>
            <a:pPr marL="0" indent="0">
              <a:buNone/>
            </a:pPr>
            <a:r>
              <a:rPr lang="en-GB" sz="1600" dirty="0">
                <a:solidFill>
                  <a:schemeClr val="accent6">
                    <a:lumMod val="75000"/>
                  </a:schemeClr>
                </a:solidFill>
              </a:rPr>
              <a:t>We can see the ways in which a successful system depends upon two-way communication and the development of trust between the various parts of the system, including:</a:t>
            </a:r>
          </a:p>
          <a:p>
            <a:pPr lvl="1"/>
            <a:r>
              <a:rPr lang="en-GB" sz="1600" dirty="0">
                <a:solidFill>
                  <a:schemeClr val="accent6">
                    <a:lumMod val="75000"/>
                  </a:schemeClr>
                </a:solidFill>
              </a:rPr>
              <a:t>Research</a:t>
            </a:r>
          </a:p>
          <a:p>
            <a:pPr lvl="1"/>
            <a:r>
              <a:rPr lang="en-GB" sz="1600" dirty="0">
                <a:solidFill>
                  <a:schemeClr val="accent6">
                    <a:lumMod val="75000"/>
                  </a:schemeClr>
                </a:solidFill>
              </a:rPr>
              <a:t>Development</a:t>
            </a:r>
          </a:p>
          <a:p>
            <a:pPr lvl="1"/>
            <a:r>
              <a:rPr lang="en-GB" sz="1600" dirty="0">
                <a:solidFill>
                  <a:schemeClr val="accent6">
                    <a:lumMod val="75000"/>
                  </a:schemeClr>
                </a:solidFill>
              </a:rPr>
              <a:t>Farmers unions</a:t>
            </a:r>
          </a:p>
          <a:p>
            <a:pPr lvl="1"/>
            <a:r>
              <a:rPr lang="en-GB" sz="1600" dirty="0">
                <a:solidFill>
                  <a:schemeClr val="accent6">
                    <a:lumMod val="75000"/>
                  </a:schemeClr>
                </a:solidFill>
              </a:rPr>
              <a:t>Monopsonies </a:t>
            </a:r>
          </a:p>
          <a:p>
            <a:pPr lvl="1"/>
            <a:r>
              <a:rPr lang="en-GB" sz="1600" dirty="0">
                <a:solidFill>
                  <a:schemeClr val="accent6">
                    <a:lumMod val="75000"/>
                  </a:schemeClr>
                </a:solidFill>
              </a:rPr>
              <a:t>Farmers themselves</a:t>
            </a:r>
          </a:p>
          <a:p>
            <a:pPr lvl="1"/>
            <a:r>
              <a:rPr lang="en-GB" sz="1600" dirty="0">
                <a:solidFill>
                  <a:schemeClr val="accent6">
                    <a:lumMod val="75000"/>
                  </a:schemeClr>
                </a:solidFill>
              </a:rPr>
              <a:t>The State</a:t>
            </a:r>
            <a:endParaRPr lang="bg-BG" sz="1600" dirty="0">
              <a:solidFill>
                <a:schemeClr val="accent6">
                  <a:lumMod val="75000"/>
                </a:schemeClr>
              </a:solidFill>
            </a:endParaRPr>
          </a:p>
          <a:p>
            <a:pPr marL="0" indent="0">
              <a:buNone/>
            </a:pPr>
            <a:r>
              <a:rPr lang="ru-RU" sz="1600" dirty="0"/>
              <a:t>Видяхме контекста, в който норвежкото земеделие е нараснало</a:t>
            </a:r>
          </a:p>
          <a:p>
            <a:pPr marL="0" indent="0">
              <a:buNone/>
            </a:pPr>
            <a:r>
              <a:rPr lang="ru-RU" sz="1600" dirty="0"/>
              <a:t>Можем да видим начините, по които една успешна система зависи от двупосочната комуникация и развитието на доверие между различните части на системата, включително:</a:t>
            </a:r>
          </a:p>
          <a:p>
            <a:pPr lvl="1"/>
            <a:r>
              <a:rPr lang="ru-RU" sz="1600" dirty="0"/>
              <a:t>Изследвания</a:t>
            </a:r>
          </a:p>
          <a:p>
            <a:pPr lvl="1"/>
            <a:r>
              <a:rPr lang="ru-RU" sz="1600" dirty="0"/>
              <a:t>Развитие</a:t>
            </a:r>
          </a:p>
          <a:p>
            <a:pPr lvl="1"/>
            <a:r>
              <a:rPr lang="ru-RU" sz="1600" dirty="0"/>
              <a:t>Земеделски синдикати</a:t>
            </a:r>
          </a:p>
          <a:p>
            <a:pPr lvl="1"/>
            <a:r>
              <a:rPr lang="ru-RU" sz="1600" dirty="0"/>
              <a:t>Монопсонии</a:t>
            </a:r>
          </a:p>
          <a:p>
            <a:pPr lvl="1"/>
            <a:r>
              <a:rPr lang="ru-RU" sz="1600" dirty="0"/>
              <a:t>Самите фермери</a:t>
            </a:r>
          </a:p>
          <a:p>
            <a:pPr lvl="1"/>
            <a:r>
              <a:rPr lang="ru-RU" sz="1600" dirty="0"/>
              <a:t>Държавата</a:t>
            </a:r>
            <a:endParaRPr lang="en-GB" sz="1600" dirty="0"/>
          </a:p>
        </p:txBody>
      </p:sp>
    </p:spTree>
    <p:extLst>
      <p:ext uri="{BB962C8B-B14F-4D97-AF65-F5344CB8AC3E}">
        <p14:creationId xmlns:p14="http://schemas.microsoft.com/office/powerpoint/2010/main" val="4740514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F8F01-FEB3-4FF1-BFDE-1ED7ED028C34}"/>
              </a:ext>
            </a:extLst>
          </p:cNvPr>
          <p:cNvSpPr>
            <a:spLocks noGrp="1"/>
          </p:cNvSpPr>
          <p:nvPr>
            <p:ph type="title"/>
          </p:nvPr>
        </p:nvSpPr>
        <p:spPr/>
        <p:txBody>
          <a:bodyPr>
            <a:normAutofit/>
          </a:bodyPr>
          <a:lstStyle/>
          <a:p>
            <a:pPr algn="ctr"/>
            <a:r>
              <a:rPr kumimoji="0" lang="en-GB" sz="2800" b="1" i="0" u="none" strike="noStrike" kern="1200" cap="none" spc="0" normalizeH="0" baseline="0" noProof="0" dirty="0">
                <a:ln>
                  <a:noFill/>
                </a:ln>
                <a:solidFill>
                  <a:srgbClr val="FF0000"/>
                </a:solidFill>
                <a:effectLst/>
                <a:uLnTx/>
                <a:uFillTx/>
                <a:latin typeface="Calibri Light" panose="020F0302020204030204"/>
                <a:ea typeface="+mj-ea"/>
                <a:cs typeface="+mj-cs"/>
              </a:rPr>
              <a:t>Conclusions</a:t>
            </a:r>
            <a:r>
              <a:rPr kumimoji="0" lang="bg-BG" sz="2800" b="1" i="0" u="none" strike="noStrike" kern="1200" cap="none" spc="0" normalizeH="0" baseline="0" noProof="0" dirty="0">
                <a:ln>
                  <a:noFill/>
                </a:ln>
                <a:solidFill>
                  <a:srgbClr val="FF0000"/>
                </a:solidFill>
                <a:effectLst/>
                <a:uLnTx/>
                <a:uFillTx/>
                <a:latin typeface="Calibri Light" panose="020F0302020204030204"/>
                <a:ea typeface="+mj-ea"/>
                <a:cs typeface="+mj-cs"/>
              </a:rPr>
              <a:t/>
            </a:r>
            <a:br>
              <a:rPr kumimoji="0" lang="bg-BG" sz="2800" b="1" i="0" u="none" strike="noStrike" kern="1200" cap="none" spc="0" normalizeH="0" baseline="0" noProof="0" dirty="0">
                <a:ln>
                  <a:noFill/>
                </a:ln>
                <a:solidFill>
                  <a:srgbClr val="FF0000"/>
                </a:solidFill>
                <a:effectLst/>
                <a:uLnTx/>
                <a:uFillTx/>
                <a:latin typeface="Calibri Light" panose="020F0302020204030204"/>
                <a:ea typeface="+mj-ea"/>
                <a:cs typeface="+mj-cs"/>
              </a:rPr>
            </a:br>
            <a:r>
              <a:rPr kumimoji="0" lang="bg-BG" sz="2800" b="1" i="0" u="none" strike="noStrike" kern="1200" cap="none" spc="0" normalizeH="0" baseline="0" noProof="0" dirty="0">
                <a:ln>
                  <a:noFill/>
                </a:ln>
                <a:solidFill>
                  <a:prstClr val="black"/>
                </a:solidFill>
                <a:effectLst/>
                <a:uLnTx/>
                <a:uFillTx/>
                <a:latin typeface="Calibri Light" panose="020F0302020204030204"/>
                <a:ea typeface="+mj-ea"/>
                <a:cs typeface="+mj-cs"/>
              </a:rPr>
              <a:t>Заключения</a:t>
            </a:r>
            <a:endParaRPr lang="en-GB" sz="5400" b="1" dirty="0">
              <a:solidFill>
                <a:srgbClr val="FF0000"/>
              </a:solidFill>
            </a:endParaRPr>
          </a:p>
        </p:txBody>
      </p:sp>
      <p:sp>
        <p:nvSpPr>
          <p:cNvPr id="3" name="Content Placeholder 2">
            <a:extLst>
              <a:ext uri="{FF2B5EF4-FFF2-40B4-BE49-F238E27FC236}">
                <a16:creationId xmlns:a16="http://schemas.microsoft.com/office/drawing/2014/main" id="{D12106D4-C6E2-40F7-9B09-2A8FBA24414E}"/>
              </a:ext>
            </a:extLst>
          </p:cNvPr>
          <p:cNvSpPr>
            <a:spLocks noGrp="1"/>
          </p:cNvSpPr>
          <p:nvPr>
            <p:ph idx="1"/>
          </p:nvPr>
        </p:nvSpPr>
        <p:spPr>
          <a:xfrm>
            <a:off x="838200" y="2129484"/>
            <a:ext cx="10196593" cy="4351338"/>
          </a:xfrm>
        </p:spPr>
        <p:txBody>
          <a:bodyPr/>
          <a:lstStyle/>
          <a:p>
            <a:r>
              <a:rPr lang="en-GB" dirty="0">
                <a:solidFill>
                  <a:schemeClr val="accent6">
                    <a:lumMod val="75000"/>
                  </a:schemeClr>
                </a:solidFill>
              </a:rPr>
              <a:t>Just as Norwegian farmers have changed in the past, so too they are changing in response to the challenges and opportunities of this 21</a:t>
            </a:r>
            <a:r>
              <a:rPr lang="en-GB" baseline="30000" dirty="0">
                <a:solidFill>
                  <a:schemeClr val="accent6">
                    <a:lumMod val="75000"/>
                  </a:schemeClr>
                </a:solidFill>
              </a:rPr>
              <a:t>st</a:t>
            </a:r>
            <a:r>
              <a:rPr lang="en-GB" dirty="0">
                <a:solidFill>
                  <a:schemeClr val="accent6">
                    <a:lumMod val="75000"/>
                  </a:schemeClr>
                </a:solidFill>
              </a:rPr>
              <a:t> Century World.</a:t>
            </a:r>
          </a:p>
          <a:p>
            <a:pPr marL="0" indent="0">
              <a:buNone/>
            </a:pPr>
            <a:endParaRPr lang="en-GB" dirty="0"/>
          </a:p>
          <a:p>
            <a:r>
              <a:rPr lang="ru-RU" dirty="0"/>
              <a:t>Точно както норвежките фермери са се променили в миналото, така и те се променят в отговор на предизвикателствата и възможностите на този свят на 21-ви век.</a:t>
            </a:r>
            <a:endParaRPr lang="en-GB" dirty="0"/>
          </a:p>
        </p:txBody>
      </p:sp>
    </p:spTree>
    <p:extLst>
      <p:ext uri="{BB962C8B-B14F-4D97-AF65-F5344CB8AC3E}">
        <p14:creationId xmlns:p14="http://schemas.microsoft.com/office/powerpoint/2010/main" val="22074789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E0FD38-71AE-474C-BB66-0386BECBA589}"/>
              </a:ext>
            </a:extLst>
          </p:cNvPr>
          <p:cNvSpPr>
            <a:spLocks noGrp="1"/>
          </p:cNvSpPr>
          <p:nvPr>
            <p:ph idx="1"/>
          </p:nvPr>
        </p:nvSpPr>
        <p:spPr>
          <a:xfrm>
            <a:off x="838200" y="579862"/>
            <a:ext cx="10515600" cy="5798635"/>
          </a:xfrm>
        </p:spPr>
        <p:txBody>
          <a:bodyPr>
            <a:normAutofit fontScale="925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schemeClr val="accent6">
                    <a:lumMod val="75000"/>
                  </a:schemeClr>
                </a:solidFill>
                <a:effectLst/>
                <a:uLnTx/>
                <a:uFillTx/>
                <a:latin typeface="Calibri" panose="020F0502020204030204"/>
                <a:ea typeface="+mn-ea"/>
                <a:cs typeface="+mn-cs"/>
              </a:rPr>
              <a:t>Whether in response to top-down imposed regulation (i.e. water quality, wildlife protection</a:t>
            </a:r>
            <a:r>
              <a:rPr kumimoji="0" lang="en-GB" sz="2800" b="0" i="0" u="none" strike="noStrike" kern="1200" cap="none" spc="0" normalizeH="0" baseline="0" noProof="0" dirty="0" smtClean="0">
                <a:ln>
                  <a:noFill/>
                </a:ln>
                <a:solidFill>
                  <a:schemeClr val="accent6">
                    <a:lumMod val="75000"/>
                  </a:schemeClr>
                </a:solidFill>
                <a:effectLst/>
                <a:uLnTx/>
                <a:uFillTx/>
                <a:latin typeface="Calibri" panose="020F0502020204030204"/>
                <a:ea typeface="+mn-ea"/>
                <a:cs typeface="+mn-cs"/>
              </a:rPr>
              <a:t>, etc</a:t>
            </a:r>
            <a:r>
              <a:rPr kumimoji="0" lang="en-GB" sz="2800" b="0" i="0" u="none" strike="noStrike" kern="1200" cap="none" spc="0" normalizeH="0" baseline="0" noProof="0" dirty="0">
                <a:ln>
                  <a:noFill/>
                </a:ln>
                <a:solidFill>
                  <a:schemeClr val="accent6">
                    <a:lumMod val="75000"/>
                  </a:schemeClr>
                </a:solidFill>
                <a:effectLst/>
                <a:uLnTx/>
                <a:uFillTx/>
                <a:latin typeface="Calibri" panose="020F0502020204030204"/>
                <a:ea typeface="+mn-ea"/>
                <a:cs typeface="+mn-cs"/>
              </a:rPr>
              <a:t>.), or in response to growing consumer demands for food based upon high quality environmental stewardship and high quality animal welfare, Norwegian farmers are responding to the challenges with, as we have seen, new experiments, some of which will catch hold, and others perhaps fade away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Независимо дали в отговор на наложеното регулиране отгоре надолу (т.е. качеството на водата, опазването на дивата природа и др.), или в отговор на нарастващите изисквания на потребителите за храна, основано на висококачествено управление на околната среда и висококачествено хуманно отношение към животните, норвежките фермери отговарят на </a:t>
            </a:r>
            <a:r>
              <a:rPr kumimoji="0" lang="ru-RU" sz="2800" b="0" i="0" u="none" strike="noStrike" kern="1200" cap="none" spc="0" normalizeH="0" baseline="0" noProof="0" dirty="0" err="1">
                <a:ln>
                  <a:noFill/>
                </a:ln>
                <a:solidFill>
                  <a:prstClr val="black"/>
                </a:solidFill>
                <a:effectLst/>
                <a:uLnTx/>
                <a:uFillTx/>
                <a:latin typeface="Calibri" panose="020F0502020204030204"/>
                <a:ea typeface="+mn-ea"/>
                <a:cs typeface="+mn-cs"/>
              </a:rPr>
              <a:t>предизвикателствата</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с, както видяхме, нови експерименти, някои от които </a:t>
            </a:r>
            <a:r>
              <a:rPr kumimoji="0" lang="ru-RU" sz="2800" b="0" i="0" u="none" strike="noStrike" kern="1200" cap="none" spc="0" normalizeH="0" baseline="0" noProof="0" dirty="0" err="1">
                <a:ln>
                  <a:noFill/>
                </a:ln>
                <a:solidFill>
                  <a:prstClr val="black"/>
                </a:solidFill>
                <a:effectLst/>
                <a:uLnTx/>
                <a:uFillTx/>
                <a:latin typeface="Calibri" panose="020F0502020204030204"/>
                <a:ea typeface="+mn-ea"/>
                <a:cs typeface="+mn-cs"/>
              </a:rPr>
              <a:t>ще</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ru-RU" dirty="0" smtClean="0">
                <a:solidFill>
                  <a:prstClr val="black"/>
                </a:solidFill>
                <a:latin typeface="Calibri" panose="020F0502020204030204"/>
              </a:rPr>
              <a:t>се </a:t>
            </a:r>
            <a:r>
              <a:rPr lang="ru-RU" dirty="0" err="1" smtClean="0">
                <a:solidFill>
                  <a:prstClr val="black"/>
                </a:solidFill>
                <a:latin typeface="Calibri" panose="020F0502020204030204"/>
              </a:rPr>
              <a:t>задържат</a:t>
            </a:r>
            <a:r>
              <a:rPr kumimoji="0" lang="ru-RU" sz="2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ru-RU" sz="2800" b="0" i="0" u="none" strike="noStrike" kern="1200" cap="none" spc="0" normalizeH="0" baseline="0" noProof="0" dirty="0">
                <a:ln>
                  <a:noFill/>
                </a:ln>
                <a:solidFill>
                  <a:prstClr val="black"/>
                </a:solidFill>
                <a:effectLst/>
                <a:uLnTx/>
                <a:uFillTx/>
                <a:latin typeface="Calibri" panose="020F0502020204030204"/>
                <a:ea typeface="+mn-ea"/>
                <a:cs typeface="+mn-cs"/>
              </a:rPr>
              <a:t>а други може би ще изчезнат</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bg-BG" dirty="0"/>
          </a:p>
        </p:txBody>
      </p:sp>
    </p:spTree>
    <p:extLst>
      <p:ext uri="{BB962C8B-B14F-4D97-AF65-F5344CB8AC3E}">
        <p14:creationId xmlns:p14="http://schemas.microsoft.com/office/powerpoint/2010/main" val="28639811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himmel, utendørs, tre, gress&#10;&#10;Automatisk generert beskrivelse">
            <a:extLst>
              <a:ext uri="{FF2B5EF4-FFF2-40B4-BE49-F238E27FC236}">
                <a16:creationId xmlns:a16="http://schemas.microsoft.com/office/drawing/2014/main" id="{79B4AEF2-186E-BC47-96AD-5CD0E999E09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tel 1">
            <a:extLst>
              <a:ext uri="{FF2B5EF4-FFF2-40B4-BE49-F238E27FC236}">
                <a16:creationId xmlns:a16="http://schemas.microsoft.com/office/drawing/2014/main" id="{02CB37D9-036B-684C-9AB7-D368CFE763F1}"/>
              </a:ext>
            </a:extLst>
          </p:cNvPr>
          <p:cNvSpPr>
            <a:spLocks noGrp="1"/>
          </p:cNvSpPr>
          <p:nvPr>
            <p:ph type="title"/>
          </p:nvPr>
        </p:nvSpPr>
        <p:spPr>
          <a:xfrm>
            <a:off x="2733513" y="1193369"/>
            <a:ext cx="7526365" cy="2235631"/>
          </a:xfrm>
        </p:spPr>
        <p:txBody>
          <a:bodyPr>
            <a:noAutofit/>
          </a:bodyPr>
          <a:lstStyle/>
          <a:p>
            <a:pPr algn="ctr"/>
            <a:r>
              <a:rPr lang="nb-NO" sz="7200" b="1" dirty="0">
                <a:solidFill>
                  <a:schemeClr val="bg1"/>
                </a:solidFill>
              </a:rPr>
              <a:t>Tusen takk for oss! </a:t>
            </a:r>
            <a:br>
              <a:rPr lang="nb-NO" sz="7200" b="1" dirty="0">
                <a:solidFill>
                  <a:schemeClr val="bg1"/>
                </a:solidFill>
              </a:rPr>
            </a:br>
            <a:r>
              <a:rPr lang="nb-NO" sz="7200" b="1" dirty="0">
                <a:solidFill>
                  <a:schemeClr val="bg1"/>
                </a:solidFill>
              </a:rPr>
              <a:t>(</a:t>
            </a:r>
            <a:r>
              <a:rPr lang="az-Cyrl-AZ" sz="7200" b="1" dirty="0">
                <a:solidFill>
                  <a:schemeClr val="bg1"/>
                </a:solidFill>
              </a:rPr>
              <a:t>Благодар</a:t>
            </a:r>
            <a:r>
              <a:rPr lang="bg-BG" sz="7200" b="1" dirty="0">
                <a:solidFill>
                  <a:schemeClr val="bg1"/>
                </a:solidFill>
              </a:rPr>
              <a:t>им Ви</a:t>
            </a:r>
            <a:r>
              <a:rPr lang="nb-NO" sz="7200" b="1" dirty="0">
                <a:solidFill>
                  <a:schemeClr val="bg1"/>
                </a:solidFill>
              </a:rPr>
              <a:t>)</a:t>
            </a:r>
          </a:p>
        </p:txBody>
      </p:sp>
    </p:spTree>
    <p:extLst>
      <p:ext uri="{BB962C8B-B14F-4D97-AF65-F5344CB8AC3E}">
        <p14:creationId xmlns:p14="http://schemas.microsoft.com/office/powerpoint/2010/main" val="293525334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1066</TotalTime>
  <Words>3928</Words>
  <Application>Microsoft Office PowerPoint</Application>
  <PresentationFormat>Widescreen</PresentationFormat>
  <Paragraphs>432</Paragraphs>
  <Slides>41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Calibri Light</vt:lpstr>
      <vt:lpstr>Symbol</vt:lpstr>
      <vt:lpstr>Times New Roman</vt:lpstr>
      <vt:lpstr>Wingdings</vt:lpstr>
      <vt:lpstr>Office-tema</vt:lpstr>
      <vt:lpstr>Learning culture(s) in Norwegian agriculture  Култура (и) за обучение в норвежкото земеделие</vt:lpstr>
      <vt:lpstr>Societal transformation and the agricultural sector.   Социалната трансформация и селскостопанския сектор.</vt:lpstr>
      <vt:lpstr>Societal transformation and the agricultural sector.   Социалната трансформация и селскостопанския сектор.</vt:lpstr>
      <vt:lpstr>PowerPoint Presentation</vt:lpstr>
      <vt:lpstr>The University College for Green Development Университетският колеж за зелено развитие</vt:lpstr>
      <vt:lpstr>Experiential learning Учене чрез опит</vt:lpstr>
      <vt:lpstr>PowerPoint Presentation</vt:lpstr>
      <vt:lpstr>The Sustainable Society Устойчивото общество</vt:lpstr>
      <vt:lpstr>Involving Institutions and students Включване на институции и студенти</vt:lpstr>
      <vt:lpstr>PowerPoint Presentation</vt:lpstr>
      <vt:lpstr>The governance Model Модел на управление</vt:lpstr>
      <vt:lpstr>Wider trends in Norwegian society and agriculture По-широки тенденции в норвежкото общество и земеделие</vt:lpstr>
      <vt:lpstr>PowerPoint Presentation</vt:lpstr>
      <vt:lpstr>PowerPoint Presentation</vt:lpstr>
      <vt:lpstr>PowerPoint Presentation</vt:lpstr>
      <vt:lpstr>PowerPoint Presentation</vt:lpstr>
      <vt:lpstr>Regenerative Grazing  Регенеративна паша</vt:lpstr>
      <vt:lpstr>Contemporary Grazing Съвременна паша</vt:lpstr>
      <vt:lpstr>Contemporary Grazing Съвременна паша</vt:lpstr>
      <vt:lpstr>Regenerative Grazing Регенеративна паша</vt:lpstr>
      <vt:lpstr>Regenerative Grazing Регенеративна паша</vt:lpstr>
      <vt:lpstr>Regenerative Grazing Регенеративна паша</vt:lpstr>
      <vt:lpstr>Regenerative Grazing Регенеративна паша</vt:lpstr>
      <vt:lpstr>Raising Native Breed Cattle Отглеждане на местна порода говеда</vt:lpstr>
      <vt:lpstr>Raising Native Breed Cattle Отглеждане на местна порода говеда</vt:lpstr>
      <vt:lpstr>Raising Native Breed Cattle Отглеждане на местна порода говеда</vt:lpstr>
      <vt:lpstr>Raising Native Breed Cattle Отглеждане на местна порода говеда</vt:lpstr>
      <vt:lpstr>Robotic milking parlours Роботизирани доилни зали</vt:lpstr>
      <vt:lpstr>Robotic milking parlours Роботизирани доилни зали</vt:lpstr>
      <vt:lpstr>Robotic milking parlours Роботизирани доилни зали</vt:lpstr>
      <vt:lpstr>Robotic milking parlours Роботизирани доилни зали</vt:lpstr>
      <vt:lpstr>Planting exotic plants Засаждане на екзотични растения</vt:lpstr>
      <vt:lpstr>Planting exotic plants Засаждане на екзотични растения</vt:lpstr>
      <vt:lpstr>Growing heritage plants for new demands Отглеждане на традиционни култури за нови изисквания</vt:lpstr>
      <vt:lpstr>Growing heritage plants for new market Отглеждане на традиционни култури за нови пазари</vt:lpstr>
      <vt:lpstr>Growing heritage plants for new demands Отглеждане на традиционни култури за нови изисквания</vt:lpstr>
      <vt:lpstr>Growing heritage plants for new demands Отглеждане на традиционни култури за нови изисквания</vt:lpstr>
      <vt:lpstr>Conclusions Заключения</vt:lpstr>
      <vt:lpstr>Conclusions Заключения</vt:lpstr>
      <vt:lpstr>PowerPoint Presentation</vt:lpstr>
      <vt:lpstr>Tusen takk for oss!  (Благодарим Ви)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culture(s) in Norwegian agriculture</dc:title>
  <dc:creator>Johan Barstad</dc:creator>
  <cp:lastModifiedBy>Cveta ABR</cp:lastModifiedBy>
  <cp:revision>74</cp:revision>
  <dcterms:created xsi:type="dcterms:W3CDTF">2021-04-01T07:18:17Z</dcterms:created>
  <dcterms:modified xsi:type="dcterms:W3CDTF">2021-04-15T18:03:40Z</dcterms:modified>
</cp:coreProperties>
</file>